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41"/>
  </p:notesMasterIdLst>
  <p:sldIdLst>
    <p:sldId id="257" r:id="rId2"/>
    <p:sldId id="295" r:id="rId3"/>
    <p:sldId id="340" r:id="rId4"/>
    <p:sldId id="341" r:id="rId5"/>
    <p:sldId id="342" r:id="rId6"/>
    <p:sldId id="343" r:id="rId7"/>
    <p:sldId id="344" r:id="rId8"/>
    <p:sldId id="345" r:id="rId9"/>
    <p:sldId id="346" r:id="rId10"/>
    <p:sldId id="347" r:id="rId11"/>
    <p:sldId id="348" r:id="rId12"/>
    <p:sldId id="307" r:id="rId13"/>
    <p:sldId id="339" r:id="rId14"/>
    <p:sldId id="370" r:id="rId15"/>
    <p:sldId id="372" r:id="rId16"/>
    <p:sldId id="373" r:id="rId17"/>
    <p:sldId id="369" r:id="rId18"/>
    <p:sldId id="352" r:id="rId19"/>
    <p:sldId id="368" r:id="rId20"/>
    <p:sldId id="351" r:id="rId21"/>
    <p:sldId id="353" r:id="rId22"/>
    <p:sldId id="354" r:id="rId23"/>
    <p:sldId id="350" r:id="rId24"/>
    <p:sldId id="355" r:id="rId25"/>
    <p:sldId id="356" r:id="rId26"/>
    <p:sldId id="357" r:id="rId27"/>
    <p:sldId id="358" r:id="rId28"/>
    <p:sldId id="359" r:id="rId29"/>
    <p:sldId id="361" r:id="rId30"/>
    <p:sldId id="360" r:id="rId31"/>
    <p:sldId id="362" r:id="rId32"/>
    <p:sldId id="363" r:id="rId33"/>
    <p:sldId id="364" r:id="rId34"/>
    <p:sldId id="365" r:id="rId35"/>
    <p:sldId id="366" r:id="rId36"/>
    <p:sldId id="367" r:id="rId37"/>
    <p:sldId id="349" r:id="rId38"/>
    <p:sldId id="294" r:id="rId39"/>
    <p:sldId id="286" r:id="rId40"/>
  </p:sldIdLst>
  <p:sldSz cx="9144000" cy="6858000" type="screen4x3"/>
  <p:notesSz cx="6858000" cy="9107488"/>
  <p:defaultTextStyle>
    <a:defPPr>
      <a:defRPr lang="es-AR"/>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8828B63F-B69A-40A2-A5C0-DEBF957B62A5}">
  <a:tblStyle styleId="{8828B63F-B69A-40A2-A5C0-DEBF957B62A5}" styleName="Table_0"/>
  <a:tblStyle styleId="{2BC873CC-E665-4144-B2B9-DF90482541E3}" styleName="Table_1"/>
  <a:tblStyle styleId="{D68993D7-94F4-4FA0-AE95-A177C7B16F63}" styleName="Table_2"/>
  <a:tblStyle styleId="{2DAEFA90-A87A-4A3D-ACF8-BE5F24C504A2}" styleName="Table_3"/>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4" autoAdjust="0"/>
    <p:restoredTop sz="94624" autoAdjust="0"/>
  </p:normalViewPr>
  <p:slideViewPr>
    <p:cSldViewPr>
      <p:cViewPr>
        <p:scale>
          <a:sx n="69" d="100"/>
          <a:sy n="69" d="100"/>
        </p:scale>
        <p:origin x="-1194" y="-19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20" y="-84"/>
      </p:cViewPr>
      <p:guideLst>
        <p:guide orient="horz" pos="2868"/>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6.xml"/><Relationship Id="rId3" Type="http://schemas.openxmlformats.org/officeDocument/2006/relationships/slide" Target="slides/slide3.xml"/><Relationship Id="rId21" Type="http://schemas.openxmlformats.org/officeDocument/2006/relationships/slide" Target="slides/slide21.xml"/><Relationship Id="rId34" Type="http://schemas.openxmlformats.org/officeDocument/2006/relationships/slide" Target="slides/slide34.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3.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29.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2.xml"/><Relationship Id="rId37" Type="http://schemas.openxmlformats.org/officeDocument/2006/relationships/slide" Target="slides/slide37.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8.xml"/><Relationship Id="rId36" Type="http://schemas.openxmlformats.org/officeDocument/2006/relationships/slide" Target="slides/slide36.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1.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 Id="rId30" Type="http://schemas.openxmlformats.org/officeDocument/2006/relationships/slide" Target="slides/slide30.xml"/><Relationship Id="rId35" Type="http://schemas.openxmlformats.org/officeDocument/2006/relationships/slide" Target="slides/slide3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8130" name="Shape 2"/>
          <p:cNvSpPr txBox="1">
            <a:spLocks noGrp="1"/>
          </p:cNvSpPr>
          <p:nvPr>
            <p:ph type="hdr" idx="2"/>
          </p:nvPr>
        </p:nvSpPr>
        <p:spPr bwMode="auto">
          <a:xfrm>
            <a:off x="0" y="0"/>
            <a:ext cx="2971800" cy="455613"/>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lvl1pPr>
              <a:defRPr sz="1200">
                <a:latin typeface="Arial" charset="0"/>
                <a:cs typeface="Arial" charset="0"/>
                <a:sym typeface="Arial" charset="0"/>
              </a:defRPr>
            </a:lvl1pPr>
          </a:lstStyle>
          <a:p>
            <a:pPr>
              <a:defRPr/>
            </a:pPr>
            <a:endParaRPr lang="es-AR"/>
          </a:p>
        </p:txBody>
      </p:sp>
      <p:sp>
        <p:nvSpPr>
          <p:cNvPr id="48131" name="Shape 3"/>
          <p:cNvSpPr txBox="1">
            <a:spLocks noGrp="1"/>
          </p:cNvSpPr>
          <p:nvPr>
            <p:ph type="dt" idx="10"/>
          </p:nvPr>
        </p:nvSpPr>
        <p:spPr bwMode="auto">
          <a:xfrm>
            <a:off x="3886200" y="0"/>
            <a:ext cx="2971800" cy="455613"/>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lvl1pPr algn="r">
              <a:defRPr sz="1200">
                <a:latin typeface="Arial" charset="0"/>
                <a:cs typeface="Arial" charset="0"/>
                <a:sym typeface="Arial" charset="0"/>
              </a:defRPr>
            </a:lvl1pPr>
          </a:lstStyle>
          <a:p>
            <a:pPr>
              <a:defRPr/>
            </a:pPr>
            <a:endParaRPr lang="es-AR"/>
          </a:p>
        </p:txBody>
      </p:sp>
      <p:sp>
        <p:nvSpPr>
          <p:cNvPr id="25604" name="Shape 4"/>
          <p:cNvSpPr>
            <a:spLocks noGrp="1" noRot="1" noChangeAspect="1"/>
          </p:cNvSpPr>
          <p:nvPr>
            <p:ph type="sldImg" idx="3"/>
          </p:nvPr>
        </p:nvSpPr>
        <p:spPr bwMode="auto">
          <a:xfrm>
            <a:off x="1152525" y="682625"/>
            <a:ext cx="4554538" cy="3416300"/>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9525" cap="rnd">
            <a:solidFill>
              <a:srgbClr val="000000"/>
            </a:solidFill>
            <a:miter lim="800000"/>
            <a:headEnd/>
            <a:tailEnd/>
          </a:ln>
        </p:spPr>
      </p:sp>
      <p:sp>
        <p:nvSpPr>
          <p:cNvPr id="5" name="Shape 5"/>
          <p:cNvSpPr txBox="1">
            <a:spLocks noGrp="1"/>
          </p:cNvSpPr>
          <p:nvPr>
            <p:ph type="body" idx="1"/>
          </p:nvPr>
        </p:nvSpPr>
        <p:spPr>
          <a:xfrm>
            <a:off x="914400" y="4325938"/>
            <a:ext cx="5029200" cy="4098925"/>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pPr lvl="0"/>
            <a:endParaRPr noProof="0"/>
          </a:p>
        </p:txBody>
      </p:sp>
      <p:sp>
        <p:nvSpPr>
          <p:cNvPr id="48134" name="Shape 6"/>
          <p:cNvSpPr txBox="1">
            <a:spLocks noGrp="1"/>
          </p:cNvSpPr>
          <p:nvPr>
            <p:ph type="ftr" idx="11"/>
          </p:nvPr>
        </p:nvSpPr>
        <p:spPr bwMode="auto">
          <a:xfrm>
            <a:off x="0" y="8651875"/>
            <a:ext cx="2971800" cy="455613"/>
          </a:xfrm>
          <a:prstGeom prst="rect">
            <a:avLst/>
          </a:prstGeom>
          <a:noFill/>
          <a:ln w="9525">
            <a:noFill/>
            <a:miter lim="800000"/>
            <a:headEnd/>
            <a:tailEnd/>
          </a:ln>
        </p:spPr>
        <p:txBody>
          <a:bodyPr vert="horz" wrap="square" lIns="91425" tIns="91425" rIns="91425" bIns="91425" numCol="1" anchor="b" anchorCtr="0" compatLnSpc="1">
            <a:prstTxWarp prst="textNoShape">
              <a:avLst/>
            </a:prstTxWarp>
          </a:bodyPr>
          <a:lstStyle>
            <a:lvl1pPr>
              <a:defRPr sz="1200">
                <a:latin typeface="Arial" charset="0"/>
                <a:cs typeface="Arial" charset="0"/>
                <a:sym typeface="Arial" charset="0"/>
              </a:defRPr>
            </a:lvl1pPr>
          </a:lstStyle>
          <a:p>
            <a:pPr>
              <a:defRPr/>
            </a:pPr>
            <a:endParaRPr lang="es-AR"/>
          </a:p>
        </p:txBody>
      </p:sp>
      <p:sp>
        <p:nvSpPr>
          <p:cNvPr id="48135" name="Shape 7"/>
          <p:cNvSpPr txBox="1">
            <a:spLocks noGrp="1"/>
          </p:cNvSpPr>
          <p:nvPr>
            <p:ph type="sldNum" idx="12"/>
          </p:nvPr>
        </p:nvSpPr>
        <p:spPr bwMode="auto">
          <a:xfrm>
            <a:off x="3886200" y="8651875"/>
            <a:ext cx="2971800" cy="455613"/>
          </a:xfrm>
          <a:prstGeom prst="rect">
            <a:avLst/>
          </a:prstGeom>
          <a:noFill/>
          <a:ln w="9525">
            <a:noFill/>
            <a:miter lim="800000"/>
            <a:headEnd/>
            <a:tailEnd/>
          </a:ln>
        </p:spPr>
        <p:txBody>
          <a:bodyPr vert="horz" wrap="square" lIns="91425" tIns="91425" rIns="91425" bIns="91425" numCol="1" anchor="b" anchorCtr="0" compatLnSpc="1">
            <a:prstTxWarp prst="textNoShape">
              <a:avLst/>
            </a:prstTxWarp>
          </a:bodyPr>
          <a:lstStyle>
            <a:lvl1pPr algn="r">
              <a:defRPr sz="1200">
                <a:latin typeface="Arial" charset="0"/>
                <a:cs typeface="Arial" charset="0"/>
                <a:sym typeface="Arial" charset="0"/>
              </a:defRPr>
            </a:lvl1pPr>
          </a:lstStyle>
          <a:p>
            <a:pPr>
              <a:defRPr/>
            </a:pPr>
            <a:endParaRPr lang="es-AR"/>
          </a:p>
        </p:txBody>
      </p:sp>
    </p:spTree>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Shape 99"/>
          <p:cNvSpPr>
            <a:spLocks noGrp="1" noRot="1" noChangeAspect="1" noTextEdit="1"/>
          </p:cNvSpPr>
          <p:nvPr>
            <p:ph type="sldImg" idx="2"/>
          </p:nvPr>
        </p:nvSpPr>
        <p:spPr>
          <a:noFill/>
          <a:ln>
            <a:noFill/>
          </a:ln>
        </p:spPr>
      </p:sp>
      <p:sp>
        <p:nvSpPr>
          <p:cNvPr id="26627"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26628"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2" name="Shape 99"/>
          <p:cNvSpPr>
            <a:spLocks noGrp="1" noRot="1" noChangeAspect="1" noTextEdit="1"/>
          </p:cNvSpPr>
          <p:nvPr>
            <p:ph type="sldImg" idx="2"/>
          </p:nvPr>
        </p:nvSpPr>
        <p:spPr>
          <a:noFill/>
          <a:ln>
            <a:noFill/>
          </a:ln>
        </p:spPr>
      </p:sp>
      <p:sp>
        <p:nvSpPr>
          <p:cNvPr id="35843"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5844"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Shape 99"/>
          <p:cNvSpPr>
            <a:spLocks noGrp="1" noRot="1" noChangeAspect="1" noTextEdit="1"/>
          </p:cNvSpPr>
          <p:nvPr>
            <p:ph type="sldImg" idx="2"/>
          </p:nvPr>
        </p:nvSpPr>
        <p:spPr>
          <a:noFill/>
          <a:ln>
            <a:noFill/>
          </a:ln>
        </p:spPr>
      </p:sp>
      <p:sp>
        <p:nvSpPr>
          <p:cNvPr id="36867"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6868"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0" name="Shape 99"/>
          <p:cNvSpPr>
            <a:spLocks noGrp="1" noRot="1" noChangeAspect="1" noTextEdit="1"/>
          </p:cNvSpPr>
          <p:nvPr>
            <p:ph type="sldImg" idx="2"/>
          </p:nvPr>
        </p:nvSpPr>
        <p:spPr>
          <a:noFill/>
          <a:ln>
            <a:noFill/>
          </a:ln>
        </p:spPr>
      </p:sp>
      <p:sp>
        <p:nvSpPr>
          <p:cNvPr id="37891"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7892"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Shape 99"/>
          <p:cNvSpPr>
            <a:spLocks noGrp="1" noRot="1" noChangeAspect="1" noTextEdit="1"/>
          </p:cNvSpPr>
          <p:nvPr>
            <p:ph type="sldImg" idx="2"/>
          </p:nvPr>
        </p:nvSpPr>
        <p:spPr>
          <a:noFill/>
          <a:ln>
            <a:noFill/>
          </a:ln>
        </p:spPr>
      </p:sp>
      <p:sp>
        <p:nvSpPr>
          <p:cNvPr id="27651"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27652"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Shape 99"/>
          <p:cNvSpPr>
            <a:spLocks noGrp="1" noRot="1" noChangeAspect="1" noTextEdit="1"/>
          </p:cNvSpPr>
          <p:nvPr>
            <p:ph type="sldImg" idx="2"/>
          </p:nvPr>
        </p:nvSpPr>
        <p:spPr>
          <a:noFill/>
          <a:ln>
            <a:noFill/>
          </a:ln>
        </p:spPr>
      </p:sp>
      <p:sp>
        <p:nvSpPr>
          <p:cNvPr id="2867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2867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99"/>
          <p:cNvSpPr>
            <a:spLocks noGrp="1" noRot="1" noChangeAspect="1" noTextEdit="1"/>
          </p:cNvSpPr>
          <p:nvPr>
            <p:ph type="sldImg" idx="2"/>
          </p:nvPr>
        </p:nvSpPr>
        <p:spPr>
          <a:ln>
            <a:noFill/>
          </a:ln>
        </p:spPr>
      </p:sp>
      <p:sp>
        <p:nvSpPr>
          <p:cNvPr id="3891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891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8" name="Shape 470"/>
          <p:cNvSpPr>
            <a:spLocks noGrp="1" noRot="1" noChangeAspect="1" noTextEdit="1"/>
          </p:cNvSpPr>
          <p:nvPr>
            <p:ph type="sldImg" idx="2"/>
          </p:nvPr>
        </p:nvSpPr>
        <p:spPr>
          <a:noFill/>
          <a:ln>
            <a:round/>
          </a:ln>
        </p:spPr>
      </p:sp>
      <p:sp>
        <p:nvSpPr>
          <p:cNvPr id="39939" name="Shape 471"/>
          <p:cNvSpPr txBox="1">
            <a:spLocks noGrp="1"/>
          </p:cNvSpPr>
          <p:nvPr>
            <p:ph type="body" idx="1"/>
          </p:nvPr>
        </p:nvSpPr>
        <p:spPr bwMode="auto">
          <a:noFill/>
        </p:spPr>
        <p:txBody>
          <a:bodyPr vert="horz" wrap="square" numCol="1" compatLnSpc="1">
            <a:prstTxWarp prst="textNoShape">
              <a:avLst/>
            </a:prstTxWarp>
            <a:spAutoFit/>
          </a:bodyPr>
          <a:lstStyle/>
          <a:p>
            <a:pPr eaLnBrk="1" hangingPunct="1">
              <a:spcBef>
                <a:spcPct val="0"/>
              </a:spcBef>
            </a:pPr>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8" name="Shape 99"/>
          <p:cNvSpPr>
            <a:spLocks noGrp="1" noRot="1" noChangeAspect="1" noTextEdit="1"/>
          </p:cNvSpPr>
          <p:nvPr>
            <p:ph type="sldImg" idx="2"/>
          </p:nvPr>
        </p:nvSpPr>
        <p:spPr>
          <a:noFill/>
          <a:ln>
            <a:noFill/>
          </a:ln>
        </p:spPr>
      </p:sp>
      <p:sp>
        <p:nvSpPr>
          <p:cNvPr id="29699"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29700"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Shape 99"/>
          <p:cNvSpPr>
            <a:spLocks noGrp="1" noRot="1" noChangeAspect="1" noTextEdit="1"/>
          </p:cNvSpPr>
          <p:nvPr>
            <p:ph type="sldImg" idx="2"/>
          </p:nvPr>
        </p:nvSpPr>
        <p:spPr>
          <a:noFill/>
          <a:ln>
            <a:noFill/>
          </a:ln>
        </p:spPr>
      </p:sp>
      <p:sp>
        <p:nvSpPr>
          <p:cNvPr id="30723"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0724"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Shape 99"/>
          <p:cNvSpPr>
            <a:spLocks noGrp="1" noRot="1" noChangeAspect="1" noTextEdit="1"/>
          </p:cNvSpPr>
          <p:nvPr>
            <p:ph type="sldImg" idx="2"/>
          </p:nvPr>
        </p:nvSpPr>
        <p:spPr>
          <a:noFill/>
          <a:ln>
            <a:noFill/>
          </a:ln>
        </p:spPr>
      </p:sp>
      <p:sp>
        <p:nvSpPr>
          <p:cNvPr id="31747"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1748"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Shape 99"/>
          <p:cNvSpPr>
            <a:spLocks noGrp="1" noRot="1" noChangeAspect="1" noTextEdit="1"/>
          </p:cNvSpPr>
          <p:nvPr>
            <p:ph type="sldImg" idx="2"/>
          </p:nvPr>
        </p:nvSpPr>
        <p:spPr>
          <a:noFill/>
          <a:ln>
            <a:noFill/>
          </a:ln>
        </p:spPr>
      </p:sp>
      <p:sp>
        <p:nvSpPr>
          <p:cNvPr id="32771"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2772"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4" name="Shape 99"/>
          <p:cNvSpPr>
            <a:spLocks noGrp="1" noRot="1" noChangeAspect="1" noTextEdit="1"/>
          </p:cNvSpPr>
          <p:nvPr>
            <p:ph type="sldImg" idx="2"/>
          </p:nvPr>
        </p:nvSpPr>
        <p:spPr>
          <a:noFill/>
          <a:ln>
            <a:noFill/>
          </a:ln>
        </p:spPr>
      </p:sp>
      <p:sp>
        <p:nvSpPr>
          <p:cNvPr id="33795"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3796"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8" name="Shape 99"/>
          <p:cNvSpPr>
            <a:spLocks noGrp="1" noRot="1" noChangeAspect="1" noTextEdit="1"/>
          </p:cNvSpPr>
          <p:nvPr>
            <p:ph type="sldImg" idx="2"/>
          </p:nvPr>
        </p:nvSpPr>
        <p:spPr>
          <a:noFill/>
          <a:ln>
            <a:noFill/>
          </a:ln>
        </p:spPr>
      </p:sp>
      <p:sp>
        <p:nvSpPr>
          <p:cNvPr id="34819" name="Shape 100"/>
          <p:cNvSpPr txBox="1">
            <a:spLocks noGrp="1"/>
          </p:cNvSpPr>
          <p:nvPr>
            <p:ph type="body" idx="1"/>
          </p:nvPr>
        </p:nvSpPr>
        <p:spPr bwMode="auto">
          <a:noFill/>
        </p:spPr>
        <p:txBody>
          <a:bodyPr vert="horz" wrap="square" tIns="45700" bIns="45700" numCol="1" anchor="t" compatLnSpc="1">
            <a:prstTxWarp prst="textNoShape">
              <a:avLst/>
            </a:prstTxWarp>
            <a:spAutoFit/>
          </a:bodyPr>
          <a:lstStyle/>
          <a:p>
            <a:pPr eaLnBrk="1" hangingPunct="1">
              <a:spcBef>
                <a:spcPct val="0"/>
              </a:spcBef>
            </a:pPr>
            <a:endParaRPr lang="es-ES" smtClean="0"/>
          </a:p>
        </p:txBody>
      </p:sp>
      <p:sp>
        <p:nvSpPr>
          <p:cNvPr id="34820" name="Shape 101"/>
          <p:cNvSpPr>
            <a:spLocks noGrp="1"/>
          </p:cNvSpPr>
          <p:nvPr>
            <p:ph type="sldNum" sz="quarter" idx="12"/>
          </p:nvPr>
        </p:nvSpPr>
        <p:spPr>
          <a:noFill/>
        </p:spPr>
        <p:txBody>
          <a:bodyPr tIns="45700" bIns="45700">
            <a:spAutoFit/>
          </a:bodyPr>
          <a:lstStyle/>
          <a:p>
            <a:r>
              <a:rPr lang="es-AR" smtClean="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685800" y="2130425"/>
            <a:ext cx="7772400" cy="1470024"/>
          </a:xfrm>
          <a:prstGeom prst="rect">
            <a:avLst/>
          </a:prstGeom>
          <a:noFill/>
          <a:ln>
            <a:noFill/>
          </a:ln>
        </p:spPr>
        <p:txBody>
          <a:bodyPr anchor="t"/>
          <a:lstStyle>
            <a:lvl1pPr marL="0" marR="0" indent="0" algn="l" rtl="0">
              <a:spcBef>
                <a:spcPts val="0"/>
              </a:spcBef>
              <a:spcAft>
                <a:spcPts val="0"/>
              </a:spcAft>
              <a:defRPr sz="2500" b="0" i="0" u="none" strike="noStrike" cap="none" baseline="0">
                <a:solidFill>
                  <a:srgbClr val="BA2D2A"/>
                </a:solidFill>
                <a:latin typeface="Arial"/>
                <a:ea typeface="Arial"/>
                <a:cs typeface="Arial"/>
                <a:sym typeface="Arial"/>
              </a:defRPr>
            </a:lvl1pPr>
            <a:lvl2pPr marL="0" marR="0" indent="0" algn="l" rtl="0">
              <a:spcBef>
                <a:spcPts val="0"/>
              </a:spcBef>
              <a:spcAft>
                <a:spcPts val="0"/>
              </a:spcAft>
              <a:defRPr sz="2500" b="0" i="0" u="none" strike="noStrike" cap="none" baseline="0">
                <a:solidFill>
                  <a:srgbClr val="BA2D2A"/>
                </a:solidFill>
                <a:latin typeface="Arial"/>
                <a:ea typeface="Arial"/>
                <a:cs typeface="Arial"/>
                <a:sym typeface="Arial"/>
              </a:defRPr>
            </a:lvl2pPr>
            <a:lvl3pPr marL="0" marR="0" indent="0" algn="l" rtl="0">
              <a:spcBef>
                <a:spcPts val="0"/>
              </a:spcBef>
              <a:spcAft>
                <a:spcPts val="0"/>
              </a:spcAft>
              <a:defRPr sz="2500" b="0" i="0" u="none" strike="noStrike" cap="none" baseline="0">
                <a:solidFill>
                  <a:srgbClr val="BA2D2A"/>
                </a:solidFill>
                <a:latin typeface="Arial"/>
                <a:ea typeface="Arial"/>
                <a:cs typeface="Arial"/>
                <a:sym typeface="Arial"/>
              </a:defRPr>
            </a:lvl3pPr>
            <a:lvl4pPr marL="0" marR="0" indent="0" algn="l" rtl="0">
              <a:spcBef>
                <a:spcPts val="0"/>
              </a:spcBef>
              <a:spcAft>
                <a:spcPts val="0"/>
              </a:spcAft>
              <a:defRPr sz="2500" b="0" i="0" u="none" strike="noStrike" cap="none" baseline="0">
                <a:solidFill>
                  <a:srgbClr val="BA2D2A"/>
                </a:solidFill>
                <a:latin typeface="Arial"/>
                <a:ea typeface="Arial"/>
                <a:cs typeface="Arial"/>
                <a:sym typeface="Arial"/>
              </a:defRPr>
            </a:lvl4pPr>
            <a:lvl5pPr marL="0" marR="0" indent="0" algn="l" rtl="0">
              <a:spcBef>
                <a:spcPts val="0"/>
              </a:spcBef>
              <a:spcAft>
                <a:spcPts val="0"/>
              </a:spcAft>
              <a:defRPr sz="2500" b="0" i="0" u="none" strike="noStrike" cap="none" baseline="0">
                <a:solidFill>
                  <a:srgbClr val="BA2D2A"/>
                </a:solidFill>
                <a:latin typeface="Arial"/>
                <a:ea typeface="Arial"/>
                <a:cs typeface="Arial"/>
                <a:sym typeface="Arial"/>
              </a:defRPr>
            </a:lvl5pPr>
            <a:lvl6pPr marL="457200" marR="0" indent="0" algn="l" rtl="0">
              <a:spcBef>
                <a:spcPts val="0"/>
              </a:spcBef>
              <a:spcAft>
                <a:spcPts val="0"/>
              </a:spcAft>
              <a:defRPr sz="2500" b="0" i="0" u="none" strike="noStrike" cap="none" baseline="0">
                <a:solidFill>
                  <a:srgbClr val="BA2D2A"/>
                </a:solidFill>
                <a:latin typeface="Arial"/>
                <a:ea typeface="Arial"/>
                <a:cs typeface="Arial"/>
                <a:sym typeface="Arial"/>
              </a:defRPr>
            </a:lvl6pPr>
            <a:lvl7pPr marL="914400" marR="0" indent="0" algn="l" rtl="0">
              <a:spcBef>
                <a:spcPts val="0"/>
              </a:spcBef>
              <a:spcAft>
                <a:spcPts val="0"/>
              </a:spcAft>
              <a:defRPr sz="2500" b="0" i="0" u="none" strike="noStrike" cap="none" baseline="0">
                <a:solidFill>
                  <a:srgbClr val="BA2D2A"/>
                </a:solidFill>
                <a:latin typeface="Arial"/>
                <a:ea typeface="Arial"/>
                <a:cs typeface="Arial"/>
                <a:sym typeface="Arial"/>
              </a:defRPr>
            </a:lvl7pPr>
            <a:lvl8pPr marL="1371600" marR="0" indent="0" algn="l" rtl="0">
              <a:spcBef>
                <a:spcPts val="0"/>
              </a:spcBef>
              <a:spcAft>
                <a:spcPts val="0"/>
              </a:spcAft>
              <a:defRPr sz="2500" b="0" i="0" u="none" strike="noStrike" cap="none" baseline="0">
                <a:solidFill>
                  <a:srgbClr val="BA2D2A"/>
                </a:solidFill>
                <a:latin typeface="Arial"/>
                <a:ea typeface="Arial"/>
                <a:cs typeface="Arial"/>
                <a:sym typeface="Arial"/>
              </a:defRPr>
            </a:lvl8pPr>
            <a:lvl9pPr marL="1828800" marR="0" indent="0" algn="l" rtl="0">
              <a:spcBef>
                <a:spcPts val="0"/>
              </a:spcBef>
              <a:spcAft>
                <a:spcPts val="0"/>
              </a:spcAft>
              <a:defRPr sz="2500" b="0" i="0" u="none" strike="noStrike" cap="none" baseline="0">
                <a:solidFill>
                  <a:srgbClr val="BA2D2A"/>
                </a:solidFill>
                <a:latin typeface="Arial"/>
                <a:ea typeface="Arial"/>
                <a:cs typeface="Arial"/>
                <a:sym typeface="Arial"/>
              </a:defRPr>
            </a:lvl9pPr>
          </a:lstStyle>
          <a:p>
            <a:endParaRPr/>
          </a:p>
        </p:txBody>
      </p:sp>
      <p:sp>
        <p:nvSpPr>
          <p:cNvPr id="14" name="Shape 14"/>
          <p:cNvSpPr txBox="1">
            <a:spLocks noGrp="1"/>
          </p:cNvSpPr>
          <p:nvPr>
            <p:ph type="subTitle" idx="1"/>
          </p:nvPr>
        </p:nvSpPr>
        <p:spPr>
          <a:xfrm>
            <a:off x="1371600" y="3886200"/>
            <a:ext cx="6400799" cy="1752600"/>
          </a:xfrm>
          <a:prstGeom prst="rect">
            <a:avLst/>
          </a:prstGeom>
          <a:noFill/>
          <a:ln>
            <a:noFill/>
          </a:ln>
        </p:spPr>
        <p:txBody>
          <a:bodyPr/>
          <a:lstStyle>
            <a:lvl1pPr marL="0" marR="0" indent="0" algn="ctr" rtl="0">
              <a:spcBef>
                <a:spcPts val="640"/>
              </a:spcBef>
              <a:spcAft>
                <a:spcPts val="0"/>
              </a:spcAft>
              <a:buClr>
                <a:schemeClr val="lt2"/>
              </a:buClr>
              <a:buFont typeface="Arial"/>
              <a:buNone/>
              <a:defRPr sz="3200" b="0" i="0" u="none" strike="noStrike" cap="none" baseline="0">
                <a:solidFill>
                  <a:schemeClr val="lt2"/>
                </a:solidFill>
                <a:latin typeface="Arial"/>
                <a:ea typeface="Arial"/>
                <a:cs typeface="Arial"/>
                <a:sym typeface="Arial"/>
              </a:defRPr>
            </a:lvl1pPr>
            <a:lvl2pPr marL="457200" marR="0" indent="0" algn="ctr" rtl="0">
              <a:spcBef>
                <a:spcPts val="560"/>
              </a:spcBef>
              <a:spcAft>
                <a:spcPts val="0"/>
              </a:spcAft>
              <a:buClr>
                <a:schemeClr val="lt2"/>
              </a:buClr>
              <a:buFont typeface="Arial"/>
              <a:buNone/>
              <a:defRPr sz="2800" b="0" i="0" u="none" strike="noStrike" cap="none" baseline="0">
                <a:solidFill>
                  <a:schemeClr val="lt2"/>
                </a:solidFill>
                <a:latin typeface="Arial"/>
                <a:ea typeface="Arial"/>
                <a:cs typeface="Arial"/>
                <a:sym typeface="Arial"/>
              </a:defRPr>
            </a:lvl2pPr>
            <a:lvl3pPr marL="914400" marR="0" indent="0" algn="ctr" rtl="0">
              <a:spcBef>
                <a:spcPts val="480"/>
              </a:spcBef>
              <a:spcAft>
                <a:spcPts val="0"/>
              </a:spcAft>
              <a:buClr>
                <a:schemeClr val="lt2"/>
              </a:buClr>
              <a:buFont typeface="Arial"/>
              <a:buNone/>
              <a:defRPr sz="2400" b="0" i="0" u="none" strike="noStrike" cap="none" baseline="0">
                <a:solidFill>
                  <a:schemeClr val="lt2"/>
                </a:solidFill>
                <a:latin typeface="Arial"/>
                <a:ea typeface="Arial"/>
                <a:cs typeface="Arial"/>
                <a:sym typeface="Arial"/>
              </a:defRPr>
            </a:lvl3pPr>
            <a:lvl4pPr marL="1371600" marR="0" indent="0" algn="ctr" rtl="0">
              <a:spcBef>
                <a:spcPts val="400"/>
              </a:spcBef>
              <a:spcAft>
                <a:spcPts val="0"/>
              </a:spcAft>
              <a:buClr>
                <a:schemeClr val="lt2"/>
              </a:buClr>
              <a:buFont typeface="Arial"/>
              <a:buNone/>
              <a:defRPr sz="2000" b="0" i="0" u="none" strike="noStrike" cap="none" baseline="0">
                <a:solidFill>
                  <a:schemeClr val="lt2"/>
                </a:solidFill>
                <a:latin typeface="Arial"/>
                <a:ea typeface="Arial"/>
                <a:cs typeface="Arial"/>
                <a:sym typeface="Arial"/>
              </a:defRPr>
            </a:lvl4pPr>
            <a:lvl5pPr marL="1828800" marR="0" indent="0" algn="ctr" rtl="0">
              <a:spcBef>
                <a:spcPts val="400"/>
              </a:spcBef>
              <a:spcAft>
                <a:spcPts val="0"/>
              </a:spcAft>
              <a:buClr>
                <a:schemeClr val="lt2"/>
              </a:buClr>
              <a:buFont typeface="Arial"/>
              <a:buNone/>
              <a:defRPr sz="2000" b="0" i="0" u="none" strike="noStrike" cap="none" baseline="0">
                <a:solidFill>
                  <a:schemeClr val="lt2"/>
                </a:solidFill>
                <a:latin typeface="Arial"/>
                <a:ea typeface="Arial"/>
                <a:cs typeface="Arial"/>
                <a:sym typeface="Arial"/>
              </a:defRPr>
            </a:lvl5pPr>
            <a:lvl6pPr marL="2286000" marR="0" indent="0" algn="ctr" rtl="0">
              <a:spcBef>
                <a:spcPts val="360"/>
              </a:spcBef>
              <a:spcAft>
                <a:spcPts val="0"/>
              </a:spcAft>
              <a:buClr>
                <a:schemeClr val="lt2"/>
              </a:buClr>
              <a:buFont typeface="Arial"/>
              <a:buNone/>
              <a:defRPr sz="1800" b="0" i="0" u="none" strike="noStrike" cap="none" baseline="0">
                <a:solidFill>
                  <a:schemeClr val="lt2"/>
                </a:solidFill>
                <a:latin typeface="Arial"/>
                <a:ea typeface="Arial"/>
                <a:cs typeface="Arial"/>
                <a:sym typeface="Arial"/>
              </a:defRPr>
            </a:lvl6pPr>
            <a:lvl7pPr marL="2743200" marR="0" indent="0" algn="ctr" rtl="0">
              <a:spcBef>
                <a:spcPts val="360"/>
              </a:spcBef>
              <a:spcAft>
                <a:spcPts val="0"/>
              </a:spcAft>
              <a:buClr>
                <a:schemeClr val="lt2"/>
              </a:buClr>
              <a:buFont typeface="Arial"/>
              <a:buNone/>
              <a:defRPr sz="1800" b="0" i="0" u="none" strike="noStrike" cap="none" baseline="0">
                <a:solidFill>
                  <a:schemeClr val="lt2"/>
                </a:solidFill>
                <a:latin typeface="Arial"/>
                <a:ea typeface="Arial"/>
                <a:cs typeface="Arial"/>
                <a:sym typeface="Arial"/>
              </a:defRPr>
            </a:lvl7pPr>
            <a:lvl8pPr marL="3200400" marR="0" indent="0" algn="ctr" rtl="0">
              <a:spcBef>
                <a:spcPts val="360"/>
              </a:spcBef>
              <a:spcAft>
                <a:spcPts val="0"/>
              </a:spcAft>
              <a:buClr>
                <a:schemeClr val="lt2"/>
              </a:buClr>
              <a:buFont typeface="Arial"/>
              <a:buNone/>
              <a:defRPr sz="1800" b="0" i="0" u="none" strike="noStrike" cap="none" baseline="0">
                <a:solidFill>
                  <a:schemeClr val="lt2"/>
                </a:solidFill>
                <a:latin typeface="Arial"/>
                <a:ea typeface="Arial"/>
                <a:cs typeface="Arial"/>
                <a:sym typeface="Arial"/>
              </a:defRPr>
            </a:lvl8pPr>
            <a:lvl9pPr marL="3657600" marR="0" indent="0" algn="ctr" rtl="0">
              <a:spcBef>
                <a:spcPts val="360"/>
              </a:spcBef>
              <a:spcAft>
                <a:spcPts val="0"/>
              </a:spcAft>
              <a:buClr>
                <a:schemeClr val="lt2"/>
              </a:buClr>
              <a:buFont typeface="Arial"/>
              <a:buNone/>
              <a:defRPr sz="1800" b="0" i="0" u="none" strike="noStrike" cap="none" baseline="0">
                <a:solidFill>
                  <a:schemeClr val="lt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722312" y="4406900"/>
            <a:ext cx="7772400" cy="1362075"/>
          </a:xfrm>
          <a:prstGeom prst="rect">
            <a:avLst/>
          </a:prstGeom>
          <a:noFill/>
          <a:ln>
            <a:noFill/>
          </a:ln>
        </p:spPr>
        <p:txBody>
          <a:bodyPr anchor="t"/>
          <a:lstStyle>
            <a:lvl1pPr algn="l" rtl="0">
              <a:defRPr sz="4000" b="1" cap="small"/>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0" name="Shape 20"/>
          <p:cNvSpPr txBox="1">
            <a:spLocks noGrp="1"/>
          </p:cNvSpPr>
          <p:nvPr>
            <p:ph type="body" idx="1"/>
          </p:nvPr>
        </p:nvSpPr>
        <p:spPr>
          <a:xfrm>
            <a:off x="722312" y="2906713"/>
            <a:ext cx="7772400" cy="1500187"/>
          </a:xfrm>
          <a:prstGeom prst="rect">
            <a:avLst/>
          </a:prstGeom>
          <a:noFill/>
          <a:ln>
            <a:noFill/>
          </a:ln>
        </p:spPr>
        <p:txBody>
          <a:bodyPr anchor="b"/>
          <a:lstStyle>
            <a:lvl1pPr marL="0" indent="0" rtl="0">
              <a:buNone/>
              <a:defRPr sz="2000"/>
            </a:lvl1pPr>
            <a:lvl2pPr marL="457200" indent="0" rtl="0">
              <a:buNone/>
              <a:defRPr sz="1800"/>
            </a:lvl2pPr>
            <a:lvl3pPr marL="914400" indent="0" rtl="0">
              <a:buNone/>
              <a:defRPr sz="1600"/>
            </a:lvl3pPr>
            <a:lvl4pPr marL="1371600" indent="0" rtl="0">
              <a:buNone/>
              <a:defRPr sz="1400"/>
            </a:lvl4pPr>
            <a:lvl5pPr marL="1828800" indent="0" rtl="0">
              <a:buNone/>
              <a:defRPr sz="1400"/>
            </a:lvl5pPr>
            <a:lvl6pPr marL="2286000" indent="0" rtl="0">
              <a:buNone/>
              <a:defRPr sz="1400"/>
            </a:lvl6pPr>
            <a:lvl7pPr marL="2743200" indent="0" rtl="0">
              <a:buNone/>
              <a:defRPr sz="1400"/>
            </a:lvl7pPr>
            <a:lvl8pPr marL="3200400" indent="0" rtl="0">
              <a:buNone/>
              <a:defRPr sz="1400"/>
            </a:lvl8pPr>
            <a:lvl9pPr marL="3657600" indent="0" rtl="0">
              <a:buNone/>
              <a:defRPr sz="14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2209800" y="762000"/>
            <a:ext cx="6248399" cy="1143000"/>
          </a:xfrm>
          <a:prstGeom prst="rect">
            <a:avLst/>
          </a:prstGeom>
          <a:noFill/>
          <a:ln>
            <a:noFill/>
          </a:ln>
        </p:spPr>
        <p:txBody>
          <a:bodyPr anchor="t"/>
          <a:lstStyle>
            <a:lvl1pPr algn="l" rtl="0">
              <a:spcBef>
                <a:spcPts val="0"/>
              </a:spcBef>
              <a:spcAft>
                <a:spcPts val="0"/>
              </a:spcAft>
              <a:defRPr sz="2500">
                <a:solidFill>
                  <a:srgbClr val="BA2D2A"/>
                </a:solidFill>
              </a:defRPr>
            </a:lvl1pPr>
            <a:lvl2pPr algn="l" rtl="0">
              <a:spcBef>
                <a:spcPts val="0"/>
              </a:spcBef>
              <a:spcAft>
                <a:spcPts val="0"/>
              </a:spcAft>
              <a:defRPr sz="2500">
                <a:solidFill>
                  <a:srgbClr val="BA2D2A"/>
                </a:solidFill>
              </a:defRPr>
            </a:lvl2pPr>
            <a:lvl3pPr algn="l" rtl="0">
              <a:spcBef>
                <a:spcPts val="0"/>
              </a:spcBef>
              <a:spcAft>
                <a:spcPts val="0"/>
              </a:spcAft>
              <a:defRPr sz="2500">
                <a:solidFill>
                  <a:srgbClr val="BA2D2A"/>
                </a:solidFill>
              </a:defRPr>
            </a:lvl3pPr>
            <a:lvl4pPr algn="l" rtl="0">
              <a:spcBef>
                <a:spcPts val="0"/>
              </a:spcBef>
              <a:spcAft>
                <a:spcPts val="0"/>
              </a:spcAft>
              <a:defRPr sz="2500">
                <a:solidFill>
                  <a:srgbClr val="BA2D2A"/>
                </a:solidFill>
              </a:defRPr>
            </a:lvl4pPr>
            <a:lvl5pPr algn="l" rtl="0">
              <a:spcBef>
                <a:spcPts val="0"/>
              </a:spcBef>
              <a:spcAft>
                <a:spcPts val="0"/>
              </a:spcAft>
              <a:defRPr sz="2500">
                <a:solidFill>
                  <a:srgbClr val="BA2D2A"/>
                </a:solidFill>
              </a:defRPr>
            </a:lvl5pPr>
            <a:lvl6pPr marL="457200" algn="l" rtl="0">
              <a:spcBef>
                <a:spcPts val="0"/>
              </a:spcBef>
              <a:spcAft>
                <a:spcPts val="0"/>
              </a:spcAft>
              <a:defRPr sz="2500">
                <a:solidFill>
                  <a:srgbClr val="BA2D2A"/>
                </a:solidFill>
              </a:defRPr>
            </a:lvl6pPr>
            <a:lvl7pPr marL="914400" algn="l" rtl="0">
              <a:spcBef>
                <a:spcPts val="0"/>
              </a:spcBef>
              <a:spcAft>
                <a:spcPts val="0"/>
              </a:spcAft>
              <a:defRPr sz="2500">
                <a:solidFill>
                  <a:srgbClr val="BA2D2A"/>
                </a:solidFill>
              </a:defRPr>
            </a:lvl7pPr>
            <a:lvl8pPr marL="1371600" algn="l" rtl="0">
              <a:spcBef>
                <a:spcPts val="0"/>
              </a:spcBef>
              <a:spcAft>
                <a:spcPts val="0"/>
              </a:spcAft>
              <a:defRPr sz="2500">
                <a:solidFill>
                  <a:srgbClr val="BA2D2A"/>
                </a:solidFill>
              </a:defRPr>
            </a:lvl8pPr>
            <a:lvl9pPr marL="1828800" algn="l" rtl="0">
              <a:spcBef>
                <a:spcPts val="0"/>
              </a:spcBef>
              <a:spcAft>
                <a:spcPts val="0"/>
              </a:spcAft>
              <a:defRPr sz="2500">
                <a:solidFill>
                  <a:srgbClr val="BA2D2A"/>
                </a:solidFill>
              </a:defRPr>
            </a:lvl9pPr>
          </a:lstStyle>
          <a:p>
            <a:endParaRPr/>
          </a:p>
        </p:txBody>
      </p:sp>
      <p:sp>
        <p:nvSpPr>
          <p:cNvPr id="23" name="Shape 23"/>
          <p:cNvSpPr txBox="1">
            <a:spLocks noGrp="1"/>
          </p:cNvSpPr>
          <p:nvPr>
            <p:ph type="body" idx="1"/>
          </p:nvPr>
        </p:nvSpPr>
        <p:spPr>
          <a:xfrm>
            <a:off x="2209800" y="2971800"/>
            <a:ext cx="3048000" cy="3124199"/>
          </a:xfrm>
          <a:prstGeom prst="rect">
            <a:avLst/>
          </a:prstGeom>
          <a:noFill/>
          <a:ln>
            <a:noFill/>
          </a:ln>
        </p:spPr>
        <p:txBody>
          <a:bodyPr/>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24" name="Shape 24"/>
          <p:cNvSpPr txBox="1">
            <a:spLocks noGrp="1"/>
          </p:cNvSpPr>
          <p:nvPr>
            <p:ph type="body" idx="2"/>
          </p:nvPr>
        </p:nvSpPr>
        <p:spPr>
          <a:xfrm>
            <a:off x="5410200" y="2971800"/>
            <a:ext cx="3048000" cy="3124199"/>
          </a:xfrm>
          <a:prstGeom prst="rect">
            <a:avLst/>
          </a:prstGeom>
          <a:noFill/>
          <a:ln>
            <a:noFill/>
          </a:ln>
        </p:spPr>
        <p:txBody>
          <a:bodyPr/>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57200" y="274637"/>
            <a:ext cx="8229600" cy="1143000"/>
          </a:xfrm>
          <a:prstGeom prst="rect">
            <a:avLst/>
          </a:prstGeom>
          <a:noFill/>
          <a:ln>
            <a:noFill/>
          </a:ln>
        </p:spPr>
        <p:txBody>
          <a:bodyPr anchor="t"/>
          <a:lstStyle>
            <a:lvl1pP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7" name="Shape 27"/>
          <p:cNvSpPr txBox="1">
            <a:spLocks noGrp="1"/>
          </p:cNvSpPr>
          <p:nvPr>
            <p:ph type="body" idx="1"/>
          </p:nvPr>
        </p:nvSpPr>
        <p:spPr>
          <a:xfrm>
            <a:off x="457200" y="1535112"/>
            <a:ext cx="4040187" cy="639762"/>
          </a:xfrm>
          <a:prstGeom prst="rect">
            <a:avLst/>
          </a:prstGeom>
          <a:noFill/>
          <a:ln>
            <a:noFill/>
          </a:ln>
        </p:spPr>
        <p:txBody>
          <a:bodyPr anchor="b"/>
          <a:lstStyle>
            <a:lvl1pPr marL="0" indent="0" rtl="0">
              <a:buNone/>
              <a:defRPr sz="2400" b="1"/>
            </a:lvl1pPr>
            <a:lvl2pPr marL="457200" indent="0" rtl="0">
              <a:buNone/>
              <a:defRPr sz="2000" b="1"/>
            </a:lvl2pPr>
            <a:lvl3pPr marL="914400" indent="0" rtl="0">
              <a:buNone/>
              <a:defRPr sz="1800" b="1"/>
            </a:lvl3pPr>
            <a:lvl4pPr marL="1371600" indent="0" rtl="0">
              <a:buNone/>
              <a:defRPr sz="1600" b="1"/>
            </a:lvl4pPr>
            <a:lvl5pPr marL="1828800" indent="0" rtl="0">
              <a:buNone/>
              <a:defRPr sz="1600" b="1"/>
            </a:lvl5pPr>
            <a:lvl6pPr marL="2286000" indent="0" rtl="0">
              <a:buNone/>
              <a:defRPr sz="1600" b="1"/>
            </a:lvl6pPr>
            <a:lvl7pPr marL="2743200" indent="0" rtl="0">
              <a:buNone/>
              <a:defRPr sz="1600" b="1"/>
            </a:lvl7pPr>
            <a:lvl8pPr marL="3200400" indent="0" rtl="0">
              <a:buNone/>
              <a:defRPr sz="1600" b="1"/>
            </a:lvl8pPr>
            <a:lvl9pPr marL="3657600" indent="0" rtl="0">
              <a:buNone/>
              <a:defRPr sz="1600" b="1"/>
            </a:lvl9pPr>
          </a:lstStyle>
          <a:p>
            <a:endParaRPr/>
          </a:p>
        </p:txBody>
      </p:sp>
      <p:sp>
        <p:nvSpPr>
          <p:cNvPr id="28" name="Shape 28"/>
          <p:cNvSpPr txBox="1">
            <a:spLocks noGrp="1"/>
          </p:cNvSpPr>
          <p:nvPr>
            <p:ph type="body" idx="2"/>
          </p:nvPr>
        </p:nvSpPr>
        <p:spPr>
          <a:xfrm>
            <a:off x="457200" y="2174875"/>
            <a:ext cx="4040187" cy="3951287"/>
          </a:xfrm>
          <a:prstGeom prst="rect">
            <a:avLst/>
          </a:prstGeom>
          <a:noFill/>
          <a:ln>
            <a:noFill/>
          </a:ln>
        </p:spPr>
        <p:txBody>
          <a:bodyPr/>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29" name="Shape 29"/>
          <p:cNvSpPr txBox="1">
            <a:spLocks noGrp="1"/>
          </p:cNvSpPr>
          <p:nvPr>
            <p:ph type="body" idx="3"/>
          </p:nvPr>
        </p:nvSpPr>
        <p:spPr>
          <a:xfrm>
            <a:off x="4645025" y="1535112"/>
            <a:ext cx="4041774" cy="639762"/>
          </a:xfrm>
          <a:prstGeom prst="rect">
            <a:avLst/>
          </a:prstGeom>
          <a:noFill/>
          <a:ln>
            <a:noFill/>
          </a:ln>
        </p:spPr>
        <p:txBody>
          <a:bodyPr anchor="b"/>
          <a:lstStyle>
            <a:lvl1pPr marL="0" indent="0" rtl="0">
              <a:buNone/>
              <a:defRPr sz="2400" b="1"/>
            </a:lvl1pPr>
            <a:lvl2pPr marL="457200" indent="0" rtl="0">
              <a:buNone/>
              <a:defRPr sz="2000" b="1"/>
            </a:lvl2pPr>
            <a:lvl3pPr marL="914400" indent="0" rtl="0">
              <a:buNone/>
              <a:defRPr sz="1800" b="1"/>
            </a:lvl3pPr>
            <a:lvl4pPr marL="1371600" indent="0" rtl="0">
              <a:buNone/>
              <a:defRPr sz="1600" b="1"/>
            </a:lvl4pPr>
            <a:lvl5pPr marL="1828800" indent="0" rtl="0">
              <a:buNone/>
              <a:defRPr sz="1600" b="1"/>
            </a:lvl5pPr>
            <a:lvl6pPr marL="2286000" indent="0" rtl="0">
              <a:buNone/>
              <a:defRPr sz="1600" b="1"/>
            </a:lvl6pPr>
            <a:lvl7pPr marL="2743200" indent="0" rtl="0">
              <a:buNone/>
              <a:defRPr sz="1600" b="1"/>
            </a:lvl7pPr>
            <a:lvl8pPr marL="3200400" indent="0" rtl="0">
              <a:buNone/>
              <a:defRPr sz="1600" b="1"/>
            </a:lvl8pPr>
            <a:lvl9pPr marL="3657600" indent="0" rtl="0">
              <a:buNone/>
              <a:defRPr sz="1600" b="1"/>
            </a:lvl9pPr>
          </a:lstStyle>
          <a:p>
            <a:endParaRPr/>
          </a:p>
        </p:txBody>
      </p:sp>
      <p:sp>
        <p:nvSpPr>
          <p:cNvPr id="30" name="Shape 30"/>
          <p:cNvSpPr txBox="1">
            <a:spLocks noGrp="1"/>
          </p:cNvSpPr>
          <p:nvPr>
            <p:ph type="body" idx="4"/>
          </p:nvPr>
        </p:nvSpPr>
        <p:spPr>
          <a:xfrm>
            <a:off x="4645025" y="2174875"/>
            <a:ext cx="4041774" cy="3951287"/>
          </a:xfrm>
          <a:prstGeom prst="rect">
            <a:avLst/>
          </a:prstGeom>
          <a:noFill/>
          <a:ln>
            <a:noFill/>
          </a:ln>
        </p:spPr>
        <p:txBody>
          <a:bodyPr/>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3050"/>
            <a:ext cx="3008313" cy="1162049"/>
          </a:xfrm>
          <a:prstGeom prst="rect">
            <a:avLst/>
          </a:prstGeom>
          <a:noFill/>
          <a:ln>
            <a:noFill/>
          </a:ln>
        </p:spPr>
        <p:txBody>
          <a:bodyPr anchor="b"/>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6" name="Shape 36"/>
          <p:cNvSpPr txBox="1">
            <a:spLocks noGrp="1"/>
          </p:cNvSpPr>
          <p:nvPr>
            <p:ph type="body" idx="1"/>
          </p:nvPr>
        </p:nvSpPr>
        <p:spPr>
          <a:xfrm>
            <a:off x="3575050" y="273050"/>
            <a:ext cx="5111750" cy="5853112"/>
          </a:xfrm>
          <a:prstGeom prst="rect">
            <a:avLst/>
          </a:prstGeom>
          <a:noFill/>
          <a:ln>
            <a:noFill/>
          </a:ln>
        </p:spPr>
        <p:txBody>
          <a:bodyPr/>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37" name="Shape 37"/>
          <p:cNvSpPr txBox="1">
            <a:spLocks noGrp="1"/>
          </p:cNvSpPr>
          <p:nvPr>
            <p:ph type="body" idx="2"/>
          </p:nvPr>
        </p:nvSpPr>
        <p:spPr>
          <a:xfrm>
            <a:off x="457200" y="1435100"/>
            <a:ext cx="3008313" cy="4691063"/>
          </a:xfrm>
          <a:prstGeom prst="rect">
            <a:avLst/>
          </a:prstGeom>
          <a:noFill/>
          <a:ln>
            <a:noFill/>
          </a:ln>
        </p:spPr>
        <p:txBody>
          <a:bodyPr/>
          <a:lstStyle>
            <a:lvl1pPr marL="0" indent="0" rtl="0">
              <a:buNone/>
              <a:defRPr sz="1400"/>
            </a:lvl1pPr>
            <a:lvl2pPr marL="457200" indent="0" rtl="0">
              <a:buNone/>
              <a:defRPr sz="1200"/>
            </a:lvl2pPr>
            <a:lvl3pPr marL="914400" indent="0" rtl="0">
              <a:buNone/>
              <a:defRPr sz="1000"/>
            </a:lvl3pPr>
            <a:lvl4pPr marL="1371600" indent="0" rtl="0">
              <a:buNone/>
              <a:defRPr sz="900"/>
            </a:lvl4pPr>
            <a:lvl5pPr marL="1828800" indent="0" rtl="0">
              <a:buNone/>
              <a:defRPr sz="900"/>
            </a:lvl5pPr>
            <a:lvl6pPr marL="2286000" indent="0" rtl="0">
              <a:buNone/>
              <a:defRPr sz="900"/>
            </a:lvl6pPr>
            <a:lvl7pPr marL="2743200" indent="0" rtl="0">
              <a:buNone/>
              <a:defRPr sz="900"/>
            </a:lvl7pPr>
            <a:lvl8pPr marL="3200400" indent="0" rtl="0">
              <a:buNone/>
              <a:defRPr sz="900"/>
            </a:lvl8pPr>
            <a:lvl9pPr marL="3657600" indent="0" rtl="0">
              <a:buNone/>
              <a:defRPr sz="9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792288" y="4800600"/>
            <a:ext cx="5486399" cy="566737"/>
          </a:xfrm>
          <a:prstGeom prst="rect">
            <a:avLst/>
          </a:prstGeom>
          <a:noFill/>
          <a:ln>
            <a:noFill/>
          </a:ln>
        </p:spPr>
        <p:txBody>
          <a:bodyPr anchor="b"/>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0" name="Shape 40"/>
          <p:cNvSpPr>
            <a:spLocks noGrp="1"/>
          </p:cNvSpPr>
          <p:nvPr>
            <p:ph type="pic" idx="2"/>
          </p:nvPr>
        </p:nvSpPr>
        <p:spPr>
          <a:xfrm>
            <a:off x="1792288" y="612775"/>
            <a:ext cx="5486399" cy="4114800"/>
          </a:xfrm>
          <a:prstGeom prst="rect">
            <a:avLst/>
          </a:prstGeom>
          <a:noFill/>
          <a:ln>
            <a:noFill/>
          </a:ln>
        </p:spPr>
        <p:txBody>
          <a:bodyPr/>
          <a:lstStyle>
            <a:lvl1pPr marL="0" marR="0" indent="0" algn="ctr" rtl="0">
              <a:buClr>
                <a:schemeClr val="dk1"/>
              </a:buClr>
              <a:buFont typeface="Arial"/>
              <a:buNone/>
              <a:defRPr sz="3200" b="0" i="0" u="none" strike="noStrike" cap="none" baseline="0">
                <a:solidFill>
                  <a:schemeClr val="dk1"/>
                </a:solidFill>
                <a:latin typeface="Arial"/>
                <a:ea typeface="Arial"/>
                <a:cs typeface="Arial"/>
                <a:sym typeface="Arial"/>
              </a:defRPr>
            </a:lvl1pPr>
            <a:lvl2pPr marL="457200" marR="0" indent="0" algn="l" rtl="0">
              <a:buFont typeface="Arial"/>
              <a:buNone/>
              <a:defRPr sz="2800" b="0" i="0" u="none" strike="noStrike" cap="none" baseline="0"/>
            </a:lvl2pPr>
            <a:lvl3pPr marL="914400" marR="0" indent="0" algn="l" rtl="0">
              <a:buFont typeface="Arial"/>
              <a:buNone/>
              <a:defRPr sz="2400" b="0" i="0" u="none" strike="noStrike" cap="none" baseline="0"/>
            </a:lvl3pPr>
            <a:lvl4pPr marL="1371600" marR="0" indent="0" algn="l" rtl="0">
              <a:buFont typeface="Arial"/>
              <a:buNone/>
              <a:defRPr sz="2000" b="0" i="0" u="none" strike="noStrike" cap="none" baseline="0"/>
            </a:lvl4pPr>
            <a:lvl5pPr marL="1828800" marR="0" indent="0" algn="l" rtl="0">
              <a:buFont typeface="Arial"/>
              <a:buNone/>
              <a:defRPr sz="2000" b="0" i="0" u="none" strike="noStrike" cap="none" baseline="0"/>
            </a:lvl5pPr>
            <a:lvl6pPr marL="2286000" marR="0" indent="0" algn="l" rtl="0">
              <a:buFont typeface="Arial"/>
              <a:buNone/>
              <a:defRPr sz="2000" b="0" i="0" u="none" strike="noStrike" cap="none" baseline="0"/>
            </a:lvl6pPr>
            <a:lvl7pPr marL="2743200" marR="0" indent="0" algn="l" rtl="0">
              <a:buFont typeface="Arial"/>
              <a:buNone/>
              <a:defRPr sz="2000" b="0" i="0" u="none" strike="noStrike" cap="none" baseline="0"/>
            </a:lvl7pPr>
            <a:lvl8pPr marL="3200400" marR="0" indent="0" algn="l" rtl="0">
              <a:buFont typeface="Arial"/>
              <a:buNone/>
              <a:defRPr sz="2000" b="0" i="0" u="none" strike="noStrike" cap="none" baseline="0"/>
            </a:lvl8pPr>
            <a:lvl9pPr marL="3657600" marR="0" indent="0" algn="l" rtl="0">
              <a:buFont typeface="Arial"/>
              <a:buNone/>
              <a:defRPr sz="2000" b="0" i="0" u="none" strike="noStrike" cap="none" baseline="0"/>
            </a:lvl9pPr>
          </a:lstStyle>
          <a:p>
            <a:pPr lvl="0"/>
            <a:endParaRPr noProof="0">
              <a:sym typeface="Arial"/>
            </a:endParaRPr>
          </a:p>
        </p:txBody>
      </p:sp>
      <p:sp>
        <p:nvSpPr>
          <p:cNvPr id="41" name="Shape 41"/>
          <p:cNvSpPr txBox="1">
            <a:spLocks noGrp="1"/>
          </p:cNvSpPr>
          <p:nvPr>
            <p:ph type="body" idx="1"/>
          </p:nvPr>
        </p:nvSpPr>
        <p:spPr>
          <a:xfrm>
            <a:off x="1792288" y="5367337"/>
            <a:ext cx="5486399" cy="804861"/>
          </a:xfrm>
          <a:prstGeom prst="rect">
            <a:avLst/>
          </a:prstGeom>
          <a:noFill/>
          <a:ln>
            <a:noFill/>
          </a:ln>
        </p:spPr>
        <p:txBody>
          <a:bodyPr/>
          <a:lstStyle>
            <a:lvl1pPr marL="0" indent="0" rtl="0">
              <a:buNone/>
              <a:defRPr sz="1400"/>
            </a:lvl1pPr>
            <a:lvl2pPr marL="457200" indent="0" rtl="0">
              <a:buNone/>
              <a:defRPr sz="1200"/>
            </a:lvl2pPr>
            <a:lvl3pPr marL="914400" indent="0" rtl="0">
              <a:buNone/>
              <a:defRPr sz="1000"/>
            </a:lvl3pPr>
            <a:lvl4pPr marL="1371600" indent="0" rtl="0">
              <a:buNone/>
              <a:defRPr sz="900"/>
            </a:lvl4pPr>
            <a:lvl5pPr marL="1828800" indent="0" rtl="0">
              <a:buNone/>
              <a:defRPr sz="900"/>
            </a:lvl5pPr>
            <a:lvl6pPr marL="2286000" indent="0" rtl="0">
              <a:buNone/>
              <a:defRPr sz="900"/>
            </a:lvl6pPr>
            <a:lvl7pPr marL="2743200" indent="0" rtl="0">
              <a:buNone/>
              <a:defRPr sz="900"/>
            </a:lvl7pPr>
            <a:lvl8pPr marL="3200400" indent="0" rtl="0">
              <a:buNone/>
              <a:defRPr sz="900"/>
            </a:lvl8pPr>
            <a:lvl9pPr marL="3657600" indent="0" rtl="0">
              <a:buNone/>
              <a:defRPr sz="9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45"/>
        <p:cNvGrpSpPr/>
        <p:nvPr/>
      </p:nvGrpSpPr>
      <p:grpSpPr>
        <a:xfrm>
          <a:off x="0" y="0"/>
          <a:ext cx="0" cy="0"/>
          <a:chOff x="0" y="0"/>
          <a:chExt cx="0" cy="0"/>
        </a:xfrm>
      </p:grpSpPr>
      <p:sp>
        <p:nvSpPr>
          <p:cNvPr id="46" name="Shape 46"/>
          <p:cNvSpPr txBox="1">
            <a:spLocks noGrp="1"/>
          </p:cNvSpPr>
          <p:nvPr>
            <p:ph type="title"/>
          </p:nvPr>
        </p:nvSpPr>
        <p:spPr>
          <a:xfrm rot="5400000">
            <a:off x="5010150" y="2647950"/>
            <a:ext cx="5333999" cy="1562099"/>
          </a:xfrm>
          <a:prstGeom prst="rect">
            <a:avLst/>
          </a:prstGeom>
          <a:noFill/>
          <a:ln>
            <a:noFill/>
          </a:ln>
        </p:spPr>
        <p:txBody>
          <a:bodyPr anchor="t"/>
          <a:lstStyle>
            <a:lvl1pPr algn="l" rtl="0">
              <a:spcBef>
                <a:spcPts val="0"/>
              </a:spcBef>
              <a:spcAft>
                <a:spcPts val="0"/>
              </a:spcAft>
              <a:defRPr sz="2500">
                <a:solidFill>
                  <a:srgbClr val="BA2D2A"/>
                </a:solidFill>
              </a:defRPr>
            </a:lvl1pPr>
            <a:lvl2pPr algn="l" rtl="0">
              <a:spcBef>
                <a:spcPts val="0"/>
              </a:spcBef>
              <a:spcAft>
                <a:spcPts val="0"/>
              </a:spcAft>
              <a:defRPr sz="2500">
                <a:solidFill>
                  <a:srgbClr val="BA2D2A"/>
                </a:solidFill>
              </a:defRPr>
            </a:lvl2pPr>
            <a:lvl3pPr algn="l" rtl="0">
              <a:spcBef>
                <a:spcPts val="0"/>
              </a:spcBef>
              <a:spcAft>
                <a:spcPts val="0"/>
              </a:spcAft>
              <a:defRPr sz="2500">
                <a:solidFill>
                  <a:srgbClr val="BA2D2A"/>
                </a:solidFill>
              </a:defRPr>
            </a:lvl3pPr>
            <a:lvl4pPr algn="l" rtl="0">
              <a:spcBef>
                <a:spcPts val="0"/>
              </a:spcBef>
              <a:spcAft>
                <a:spcPts val="0"/>
              </a:spcAft>
              <a:defRPr sz="2500">
                <a:solidFill>
                  <a:srgbClr val="BA2D2A"/>
                </a:solidFill>
              </a:defRPr>
            </a:lvl4pPr>
            <a:lvl5pPr algn="l" rtl="0">
              <a:spcBef>
                <a:spcPts val="0"/>
              </a:spcBef>
              <a:spcAft>
                <a:spcPts val="0"/>
              </a:spcAft>
              <a:defRPr sz="2500">
                <a:solidFill>
                  <a:srgbClr val="BA2D2A"/>
                </a:solidFill>
              </a:defRPr>
            </a:lvl5pPr>
            <a:lvl6pPr marL="457200" algn="l" rtl="0">
              <a:spcBef>
                <a:spcPts val="0"/>
              </a:spcBef>
              <a:spcAft>
                <a:spcPts val="0"/>
              </a:spcAft>
              <a:defRPr sz="2500">
                <a:solidFill>
                  <a:srgbClr val="BA2D2A"/>
                </a:solidFill>
              </a:defRPr>
            </a:lvl6pPr>
            <a:lvl7pPr marL="914400" algn="l" rtl="0">
              <a:spcBef>
                <a:spcPts val="0"/>
              </a:spcBef>
              <a:spcAft>
                <a:spcPts val="0"/>
              </a:spcAft>
              <a:defRPr sz="2500">
                <a:solidFill>
                  <a:srgbClr val="BA2D2A"/>
                </a:solidFill>
              </a:defRPr>
            </a:lvl7pPr>
            <a:lvl8pPr marL="1371600" algn="l" rtl="0">
              <a:spcBef>
                <a:spcPts val="0"/>
              </a:spcBef>
              <a:spcAft>
                <a:spcPts val="0"/>
              </a:spcAft>
              <a:defRPr sz="2500">
                <a:solidFill>
                  <a:srgbClr val="BA2D2A"/>
                </a:solidFill>
              </a:defRPr>
            </a:lvl8pPr>
            <a:lvl9pPr marL="1828800" algn="l" rtl="0">
              <a:spcBef>
                <a:spcPts val="0"/>
              </a:spcBef>
              <a:spcAft>
                <a:spcPts val="0"/>
              </a:spcAft>
              <a:defRPr sz="2500">
                <a:solidFill>
                  <a:srgbClr val="BA2D2A"/>
                </a:solidFill>
              </a:defRPr>
            </a:lvl9pPr>
          </a:lstStyle>
          <a:p>
            <a:endParaRPr/>
          </a:p>
        </p:txBody>
      </p:sp>
      <p:sp>
        <p:nvSpPr>
          <p:cNvPr id="47" name="Shape 47"/>
          <p:cNvSpPr txBox="1">
            <a:spLocks noGrp="1"/>
          </p:cNvSpPr>
          <p:nvPr>
            <p:ph type="body" idx="1"/>
          </p:nvPr>
        </p:nvSpPr>
        <p:spPr>
          <a:xfrm rot="5400000">
            <a:off x="1809750" y="1162050"/>
            <a:ext cx="5333999" cy="4533899"/>
          </a:xfrm>
          <a:prstGeom prst="rect">
            <a:avLst/>
          </a:prstGeom>
          <a:noFill/>
          <a:ln>
            <a:noFill/>
          </a:ln>
        </p:spPr>
        <p:txBody>
          <a:bodyPr/>
          <a:lstStyle>
            <a:lvl1pPr marL="342900" indent="-222250" algn="l" rtl="0">
              <a:spcBef>
                <a:spcPts val="640"/>
              </a:spcBef>
              <a:spcAft>
                <a:spcPts val="0"/>
              </a:spcAft>
              <a:buClr>
                <a:schemeClr val="lt2"/>
              </a:buClr>
              <a:buFont typeface="Arial"/>
              <a:buChar char="•"/>
              <a:defRPr sz="3200">
                <a:solidFill>
                  <a:schemeClr val="lt2"/>
                </a:solidFill>
              </a:defRPr>
            </a:lvl1pPr>
            <a:lvl2pPr marL="742950" indent="-177800" algn="l" rtl="0">
              <a:spcBef>
                <a:spcPts val="560"/>
              </a:spcBef>
              <a:spcAft>
                <a:spcPts val="0"/>
              </a:spcAft>
              <a:buClr>
                <a:schemeClr val="lt2"/>
              </a:buClr>
              <a:buFont typeface="Arial"/>
              <a:buChar char="•"/>
              <a:defRPr sz="2800">
                <a:solidFill>
                  <a:schemeClr val="lt2"/>
                </a:solidFill>
              </a:defRPr>
            </a:lvl2pPr>
            <a:lvl3pPr marL="1143000" indent="-136525" algn="l" rtl="0">
              <a:spcBef>
                <a:spcPts val="480"/>
              </a:spcBef>
              <a:spcAft>
                <a:spcPts val="0"/>
              </a:spcAft>
              <a:buClr>
                <a:schemeClr val="lt2"/>
              </a:buClr>
              <a:buFont typeface="Arial"/>
              <a:buChar char="•"/>
              <a:defRPr sz="2400">
                <a:solidFill>
                  <a:schemeClr val="lt2"/>
                </a:solidFill>
              </a:defRPr>
            </a:lvl3pPr>
            <a:lvl4pPr marL="1600200" indent="-152400" algn="l" rtl="0">
              <a:spcBef>
                <a:spcPts val="400"/>
              </a:spcBef>
              <a:spcAft>
                <a:spcPts val="0"/>
              </a:spcAft>
              <a:buClr>
                <a:schemeClr val="lt2"/>
              </a:buClr>
              <a:buFont typeface="Arial"/>
              <a:buChar char="•"/>
              <a:defRPr sz="2000">
                <a:solidFill>
                  <a:schemeClr val="lt2"/>
                </a:solidFill>
              </a:defRPr>
            </a:lvl4pPr>
            <a:lvl5pPr marL="2057400" indent="-152400" algn="l" rtl="0">
              <a:spcBef>
                <a:spcPts val="400"/>
              </a:spcBef>
              <a:spcAft>
                <a:spcPts val="0"/>
              </a:spcAft>
              <a:buClr>
                <a:schemeClr val="lt2"/>
              </a:buClr>
              <a:buFont typeface="Arial"/>
              <a:buChar char="•"/>
              <a:defRPr sz="2000">
                <a:solidFill>
                  <a:schemeClr val="lt2"/>
                </a:solidFill>
              </a:defRPr>
            </a:lvl5pPr>
            <a:lvl6pPr marL="2514600" indent="-158750" algn="l" rtl="0">
              <a:spcBef>
                <a:spcPts val="360"/>
              </a:spcBef>
              <a:spcAft>
                <a:spcPts val="0"/>
              </a:spcAft>
              <a:buClr>
                <a:schemeClr val="lt2"/>
              </a:buClr>
              <a:buFont typeface="Arial"/>
              <a:buChar char="•"/>
              <a:defRPr>
                <a:solidFill>
                  <a:schemeClr val="lt2"/>
                </a:solidFill>
              </a:defRPr>
            </a:lvl6pPr>
            <a:lvl7pPr marL="2971800" indent="-158750" algn="l" rtl="0">
              <a:spcBef>
                <a:spcPts val="360"/>
              </a:spcBef>
              <a:spcAft>
                <a:spcPts val="0"/>
              </a:spcAft>
              <a:buClr>
                <a:schemeClr val="lt2"/>
              </a:buClr>
              <a:buFont typeface="Arial"/>
              <a:buChar char="•"/>
              <a:defRPr>
                <a:solidFill>
                  <a:schemeClr val="lt2"/>
                </a:solidFill>
              </a:defRPr>
            </a:lvl7pPr>
            <a:lvl8pPr marL="3429000" indent="-158750" algn="l" rtl="0">
              <a:spcBef>
                <a:spcPts val="360"/>
              </a:spcBef>
              <a:spcAft>
                <a:spcPts val="0"/>
              </a:spcAft>
              <a:buClr>
                <a:schemeClr val="lt2"/>
              </a:buClr>
              <a:buFont typeface="Arial"/>
              <a:buChar char="•"/>
              <a:defRPr>
                <a:solidFill>
                  <a:schemeClr val="lt2"/>
                </a:solidFill>
              </a:defRPr>
            </a:lvl8pPr>
            <a:lvl9pPr marL="3886200" indent="-158750" algn="l" rtl="0">
              <a:spcBef>
                <a:spcPts val="360"/>
              </a:spcBef>
              <a:spcAft>
                <a:spcPts val="0"/>
              </a:spcAft>
              <a:buClr>
                <a:schemeClr val="lt2"/>
              </a:buClr>
              <a:buFont typeface="Arial"/>
              <a:buChar char="•"/>
              <a:defRPr>
                <a:solidFill>
                  <a:schemeClr val="lt2"/>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hape 9"/>
          <p:cNvSpPr txBox="1">
            <a:spLocks noGrp="1"/>
          </p:cNvSpPr>
          <p:nvPr>
            <p:ph type="title"/>
          </p:nvPr>
        </p:nvSpPr>
        <p:spPr bwMode="auto">
          <a:xfrm>
            <a:off x="2209800" y="762000"/>
            <a:ext cx="6248400" cy="1143000"/>
          </a:xfrm>
          <a:prstGeom prst="rect">
            <a:avLst/>
          </a:prstGeom>
          <a:noFill/>
          <a:ln w="9525">
            <a:noFill/>
            <a:miter lim="800000"/>
            <a:headEnd/>
            <a:tailEnd/>
          </a:ln>
        </p:spPr>
        <p:txBody>
          <a:bodyPr vert="horz" wrap="square" lIns="91425" tIns="91425" rIns="91425" bIns="91425" numCol="1" anchor="ctr" anchorCtr="0" compatLnSpc="1">
            <a:prstTxWarp prst="textNoShape">
              <a:avLst/>
            </a:prstTxWarp>
          </a:bodyPr>
          <a:lstStyle/>
          <a:p>
            <a:pPr lvl="0"/>
            <a:endParaRPr lang="es-ES" smtClean="0">
              <a:sym typeface="Arial" charset="0"/>
            </a:endParaRPr>
          </a:p>
        </p:txBody>
      </p:sp>
      <p:sp>
        <p:nvSpPr>
          <p:cNvPr id="3075" name="Shape 10"/>
          <p:cNvSpPr txBox="1">
            <a:spLocks noGrp="1"/>
          </p:cNvSpPr>
          <p:nvPr>
            <p:ph type="body" idx="1"/>
          </p:nvPr>
        </p:nvSpPr>
        <p:spPr bwMode="auto">
          <a:xfrm>
            <a:off x="2209800" y="2971800"/>
            <a:ext cx="6248400" cy="31242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es-ES" smtClean="0">
              <a:sym typeface="Arial" charset="0"/>
            </a:endParaRPr>
          </a:p>
        </p:txBody>
      </p:sp>
      <p:sp>
        <p:nvSpPr>
          <p:cNvPr id="1028" name="Shape 11"/>
          <p:cNvSpPr txBox="1">
            <a:spLocks noGrp="1"/>
          </p:cNvSpPr>
          <p:nvPr>
            <p:ph type="ftr" idx="11"/>
          </p:nvPr>
        </p:nvSpPr>
        <p:spPr bwMode="auto">
          <a:xfrm>
            <a:off x="2195513" y="6381750"/>
            <a:ext cx="6337300" cy="47625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lvl1pPr algn="ctr">
              <a:defRPr sz="900">
                <a:latin typeface="Arial" charset="0"/>
                <a:cs typeface="Arial" charset="0"/>
                <a:sym typeface="Arial" charset="0"/>
              </a:defRPr>
            </a:lvl1pPr>
          </a:lstStyle>
          <a:p>
            <a:pPr>
              <a:defRPr/>
            </a:pPr>
            <a:r>
              <a:rPr lang="es-AR"/>
              <a:t>C.G.C.E.T. DELEGACION SUD - 20/03/2018</a:t>
            </a:r>
          </a:p>
        </p:txBody>
      </p:sp>
    </p:spTree>
  </p:cSld>
  <p:clrMap bg1="lt1" tx1="dk1" bg2="dk2" tx2="lt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 id="2147484579" r:id="rId7"/>
    <p:sldLayoutId id="2147484580" r:id="rId8"/>
  </p:sldLayoutIdLst>
  <p:hf sldNum="0" hdr="0" dt="0"/>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charset="0"/>
          <a:cs typeface="Arial" charset="0"/>
          <a:sym typeface="Arial" charset="0"/>
        </a:defRPr>
      </a:lvl3pPr>
      <a:lvl4pPr algn="l" rtl="0" eaLnBrk="0" fontAlgn="base" hangingPunct="0">
        <a:spcBef>
          <a:spcPct val="0"/>
        </a:spcBef>
        <a:spcAft>
          <a:spcPct val="0"/>
        </a:spcAft>
        <a:defRPr sz="1400">
          <a:solidFill>
            <a:srgbClr val="000000"/>
          </a:solidFill>
          <a:latin typeface="Arial" charset="0"/>
          <a:cs typeface="Arial" charset="0"/>
          <a:sym typeface="Arial" charset="0"/>
        </a:defRPr>
      </a:lvl4pPr>
      <a:lvl5pPr algn="l" rtl="0" eaLnBrk="0" fontAlgn="base" hangingPunct="0">
        <a:spcBef>
          <a:spcPct val="0"/>
        </a:spcBef>
        <a:spcAft>
          <a:spcPct val="0"/>
        </a:spcAft>
        <a:defRPr sz="1400">
          <a:solidFill>
            <a:srgbClr val="000000"/>
          </a:solidFill>
          <a:latin typeface="Arial" charset="0"/>
          <a:cs typeface="Arial" charset="0"/>
          <a:sym typeface="Arial" charset="0"/>
        </a:defRPr>
      </a:lvl5pPr>
      <a:lvl6pPr marL="457200" algn="l" rtl="0" eaLnBrk="0" fontAlgn="base" hangingPunct="0">
        <a:spcBef>
          <a:spcPct val="0"/>
        </a:spcBef>
        <a:spcAft>
          <a:spcPct val="0"/>
        </a:spcAft>
        <a:defRPr sz="1400">
          <a:solidFill>
            <a:srgbClr val="000000"/>
          </a:solidFill>
          <a:latin typeface="Arial" charset="0"/>
          <a:cs typeface="Arial" charset="0"/>
          <a:sym typeface="Arial" charset="0"/>
        </a:defRPr>
      </a:lvl6pPr>
      <a:lvl7pPr marL="914400" algn="l" rtl="0" eaLnBrk="0" fontAlgn="base" hangingPunct="0">
        <a:spcBef>
          <a:spcPct val="0"/>
        </a:spcBef>
        <a:spcAft>
          <a:spcPct val="0"/>
        </a:spcAft>
        <a:defRPr sz="1400">
          <a:solidFill>
            <a:srgbClr val="000000"/>
          </a:solidFill>
          <a:latin typeface="Arial" charset="0"/>
          <a:cs typeface="Arial" charset="0"/>
          <a:sym typeface="Arial" charset="0"/>
        </a:defRPr>
      </a:lvl7pPr>
      <a:lvl8pPr marL="1371600" algn="l" rtl="0" eaLnBrk="0" fontAlgn="base" hangingPunct="0">
        <a:spcBef>
          <a:spcPct val="0"/>
        </a:spcBef>
        <a:spcAft>
          <a:spcPct val="0"/>
        </a:spcAft>
        <a:defRPr sz="1400">
          <a:solidFill>
            <a:srgbClr val="000000"/>
          </a:solidFill>
          <a:latin typeface="Arial" charset="0"/>
          <a:cs typeface="Arial" charset="0"/>
          <a:sym typeface="Arial" charset="0"/>
        </a:defRPr>
      </a:lvl8pPr>
      <a:lvl9pPr marL="1828800" algn="l" rtl="0" eaLnBrk="0" fontAlgn="base" hangingPunct="0">
        <a:spcBef>
          <a:spcPct val="0"/>
        </a:spcBef>
        <a:spcAft>
          <a:spcPct val="0"/>
        </a:spcAft>
        <a:defRPr sz="1400">
          <a:solidFill>
            <a:srgbClr val="000000"/>
          </a:solidFill>
          <a:latin typeface="Arial" charset="0"/>
          <a:cs typeface="Arial" charset="0"/>
          <a:sym typeface="Arial" charset="0"/>
        </a:defRPr>
      </a:lvl9pPr>
    </p:titleStyle>
    <p:bodyStyle>
      <a:defPPr marR="0" algn="l" rtl="0">
        <a:lnSpc>
          <a:spcPct val="100000"/>
        </a:lnSpc>
        <a:spcBef>
          <a:spcPts val="0"/>
        </a:spcBef>
        <a:spcAft>
          <a:spcPts val="0"/>
        </a:spcAft>
      </a:defPPr>
      <a:lvl1pPr marL="342900" indent="-342900" algn="l" rtl="0" eaLnBrk="0" fontAlgn="base" hangingPunct="0">
        <a:spcBef>
          <a:spcPct val="0"/>
        </a:spcBef>
        <a:spcAft>
          <a:spcPct val="0"/>
        </a:spcAft>
        <a:buChar char="•"/>
        <a:defRPr sz="1400">
          <a:solidFill>
            <a:srgbClr val="000000"/>
          </a:solidFill>
          <a:latin typeface="Arial"/>
          <a:ea typeface="Arial"/>
          <a:cs typeface="Arial"/>
          <a:sym typeface="Arial" charset="0"/>
        </a:defRPr>
      </a:lvl1pPr>
      <a:lvl2pPr marL="742950" indent="-285750" algn="l" rtl="0" eaLnBrk="0" fontAlgn="base" hangingPunct="0">
        <a:spcBef>
          <a:spcPct val="0"/>
        </a:spcBef>
        <a:spcAft>
          <a:spcPct val="0"/>
        </a:spcAft>
        <a:buChar char="–"/>
        <a:defRPr sz="1400">
          <a:solidFill>
            <a:srgbClr val="000000"/>
          </a:solidFill>
          <a:latin typeface="Arial"/>
          <a:ea typeface="Arial"/>
          <a:cs typeface="Arial"/>
          <a:sym typeface="Arial" charset="0"/>
        </a:defRPr>
      </a:lvl2pPr>
      <a:lvl3pPr marL="1143000" indent="-228600" algn="l" rtl="0" eaLnBrk="0" fontAlgn="base" hangingPunct="0">
        <a:spcBef>
          <a:spcPct val="0"/>
        </a:spcBef>
        <a:spcAft>
          <a:spcPct val="0"/>
        </a:spcAft>
        <a:buChar char="•"/>
        <a:defRPr sz="1400">
          <a:solidFill>
            <a:srgbClr val="000000"/>
          </a:solidFill>
          <a:latin typeface="Arial"/>
          <a:ea typeface="Arial"/>
          <a:cs typeface="Arial"/>
          <a:sym typeface="Arial" charset="0"/>
        </a:defRPr>
      </a:lvl3pPr>
      <a:lvl4pPr marL="1600200" indent="-228600" algn="l" rtl="0" eaLnBrk="0" fontAlgn="base" hangingPunct="0">
        <a:spcBef>
          <a:spcPct val="0"/>
        </a:spcBef>
        <a:spcAft>
          <a:spcPct val="0"/>
        </a:spcAft>
        <a:buChar char="–"/>
        <a:defRPr sz="1400">
          <a:solidFill>
            <a:srgbClr val="000000"/>
          </a:solidFill>
          <a:latin typeface="Arial"/>
          <a:ea typeface="Arial"/>
          <a:cs typeface="Arial"/>
          <a:sym typeface="Arial" charset="0"/>
        </a:defRPr>
      </a:lvl4pPr>
      <a:lvl5pPr marL="2057400" indent="-228600" algn="l" rtl="0" eaLnBrk="0" fontAlgn="base" hangingPunct="0">
        <a:spcBef>
          <a:spcPct val="0"/>
        </a:spcBef>
        <a:spcAft>
          <a:spcPct val="0"/>
        </a:spcAft>
        <a:buChar char="»"/>
        <a:defRPr sz="1400">
          <a:solidFill>
            <a:srgbClr val="000000"/>
          </a:solidFill>
          <a:latin typeface="Arial"/>
          <a:ea typeface="Arial"/>
          <a:cs typeface="Arial"/>
          <a:sym typeface="Arial" charset="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5.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1031"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de 2018</a:t>
            </a:r>
          </a:p>
        </p:txBody>
      </p:sp>
      <p:pic>
        <p:nvPicPr>
          <p:cNvPr id="27" name="Picture 14" descr="http://www.colegiosanladislao.edu.ar/image/sllectura/libros.png"/>
          <p:cNvPicPr>
            <a:picLocks noChangeAspect="1" noChangeArrowheads="1"/>
          </p:cNvPicPr>
          <p:nvPr/>
        </p:nvPicPr>
        <p:blipFill>
          <a:blip r:embed="rId4"/>
          <a:srcRect/>
          <a:stretch>
            <a:fillRect/>
          </a:stretch>
        </p:blipFill>
        <p:spPr bwMode="auto">
          <a:xfrm>
            <a:off x="7358063" y="2286000"/>
            <a:ext cx="1584325" cy="1428750"/>
          </a:xfrm>
          <a:prstGeom prst="rect">
            <a:avLst/>
          </a:prstGeom>
          <a:noFill/>
          <a:ln w="9525">
            <a:noFill/>
            <a:miter lim="800000"/>
            <a:headEnd/>
            <a:tailEnd/>
          </a:ln>
        </p:spPr>
      </p:pic>
      <p:sp>
        <p:nvSpPr>
          <p:cNvPr id="34" name="33 CuadroTexto"/>
          <p:cNvSpPr txBox="1">
            <a:spLocks noChangeArrowheads="1"/>
          </p:cNvSpPr>
          <p:nvPr/>
        </p:nvSpPr>
        <p:spPr bwMode="auto">
          <a:xfrm>
            <a:off x="785813" y="4357688"/>
            <a:ext cx="7715250" cy="708025"/>
          </a:xfrm>
          <a:prstGeom prst="rect">
            <a:avLst/>
          </a:prstGeom>
          <a:noFill/>
          <a:ln w="9525">
            <a:noFill/>
            <a:miter lim="800000"/>
            <a:headEnd/>
            <a:tailEnd/>
          </a:ln>
        </p:spPr>
        <p:txBody>
          <a:bodyPr>
            <a:spAutoFit/>
          </a:bodyPr>
          <a:lstStyle/>
          <a:p>
            <a:r>
              <a:rPr lang="es-AR" sz="4000" b="1" i="1">
                <a:latin typeface="Book Antiqua" pitchFamily="18" charset="0"/>
              </a:rPr>
              <a:t>NOVEDADES NACIONALES</a:t>
            </a:r>
          </a:p>
        </p:txBody>
      </p:sp>
      <p:pic>
        <p:nvPicPr>
          <p:cNvPr id="1034" name="Picture 2"/>
          <p:cNvPicPr>
            <a:picLocks noChangeAspect="1" noChangeArrowheads="1"/>
          </p:cNvPicPr>
          <p:nvPr/>
        </p:nvPicPr>
        <p:blipFill>
          <a:blip r:embed="rId5"/>
          <a:srcRect/>
          <a:stretch>
            <a:fillRect/>
          </a:stretch>
        </p:blipFill>
        <p:spPr bwMode="auto">
          <a:xfrm>
            <a:off x="0" y="1143000"/>
            <a:ext cx="1733550" cy="3141663"/>
          </a:xfrm>
          <a:prstGeom prst="rect">
            <a:avLst/>
          </a:prstGeom>
          <a:noFill/>
          <a:ln w="9525">
            <a:noFill/>
            <a:miter lim="800000"/>
            <a:headEnd/>
            <a:tailEnd/>
          </a:ln>
        </p:spPr>
      </p:pic>
      <p:graphicFrame>
        <p:nvGraphicFramePr>
          <p:cNvPr id="1026" name="Object 4"/>
          <p:cNvGraphicFramePr>
            <a:graphicFrameLocks noChangeAspect="1"/>
          </p:cNvGraphicFramePr>
          <p:nvPr/>
        </p:nvGraphicFramePr>
        <p:xfrm>
          <a:off x="2000250" y="1643063"/>
          <a:ext cx="4960938" cy="2235200"/>
        </p:xfrm>
        <a:graphic>
          <a:graphicData uri="http://schemas.openxmlformats.org/presentationml/2006/ole">
            <p:oleObj spid="_x0000_s1026" name="Imagen de mapa de bits" r:id="rId6" imgW="2819794" imgH="3285714" progId="PBrush">
              <p:embed/>
            </p:oleObj>
          </a:graphicData>
        </a:graphic>
      </p:graphicFrame>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ox(in)">
                                      <p:cBhvr>
                                        <p:cTn id="7" dur="500"/>
                                        <p:tgtEl>
                                          <p:spTgt spid="2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box(in)">
                                      <p:cBhvr>
                                        <p:cTn id="1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0485"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20486"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p:nvPr/>
        </p:nvSpPr>
        <p:spPr>
          <a:xfrm>
            <a:off x="0" y="1214438"/>
            <a:ext cx="9144000" cy="4524375"/>
          </a:xfrm>
          <a:prstGeom prst="rect">
            <a:avLst/>
          </a:prstGeom>
          <a:noFill/>
        </p:spPr>
        <p:txBody>
          <a:bodyPr>
            <a:spAutoFit/>
          </a:bodyPr>
          <a:lstStyle/>
          <a:p>
            <a:pPr algn="just">
              <a:defRPr/>
            </a:pPr>
            <a:r>
              <a:rPr lang="es-AR" sz="1800" b="1" cap="all" dirty="0">
                <a:latin typeface="Calibri" pitchFamily="34" charset="0"/>
                <a:cs typeface="Calibri" pitchFamily="34" charset="0"/>
              </a:rPr>
              <a:t>15- </a:t>
            </a:r>
            <a:r>
              <a:rPr lang="es-AR" sz="1800" b="1" dirty="0">
                <a:latin typeface="Calibri" pitchFamily="34" charset="0"/>
                <a:cs typeface="Calibri" pitchFamily="34" charset="0"/>
              </a:rPr>
              <a:t>REGIMEN DE RETENCION DE IMPUESTO A LAS GANANCIAS. MODIFICACION RG 830/2000. RG 4245/2018</a:t>
            </a:r>
            <a:endParaRPr lang="es-AR" sz="1800" i="1" dirty="0">
              <a:latin typeface="Calibri" pitchFamily="34" charset="0"/>
              <a:cs typeface="Calibri" pitchFamily="34" charset="0"/>
            </a:endParaRPr>
          </a:p>
          <a:p>
            <a:pPr algn="just">
              <a:defRPr/>
            </a:pPr>
            <a:r>
              <a:rPr lang="es-AR" sz="1800" b="1"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A través de la presente se modifican los importes mínimos no sujetos a retención previstos en el anexo VIII de la RG 830/2000. (anexo)</a:t>
            </a:r>
          </a:p>
          <a:p>
            <a:pPr algn="just">
              <a:defRPr/>
            </a:pPr>
            <a:endParaRPr lang="es-AR" sz="1800" i="1" dirty="0">
              <a:latin typeface="Calibri" pitchFamily="34" charset="0"/>
              <a:cs typeface="Calibri" pitchFamily="34" charset="0"/>
            </a:endParaRPr>
          </a:p>
          <a:p>
            <a:pPr algn="just">
              <a:defRPr/>
            </a:pPr>
            <a:endParaRPr lang="es-AR" sz="1800" i="1" dirty="0">
              <a:latin typeface="Calibri" pitchFamily="34" charset="0"/>
              <a:cs typeface="Calibri" pitchFamily="34" charset="0"/>
            </a:endParaRPr>
          </a:p>
          <a:p>
            <a:pPr algn="just">
              <a:defRPr/>
            </a:pPr>
            <a:r>
              <a:rPr lang="es-AR" sz="1800" b="1" dirty="0">
                <a:latin typeface="Calibri" pitchFamily="34" charset="0"/>
                <a:cs typeface="Calibri" pitchFamily="34" charset="0"/>
              </a:rPr>
              <a:t>16- IVA. COMERCIALIZACION DE GRANOS. SUSPENSION DE EXCLUSIONES DEL REGISTRO FISCAL DE OPERADORES EN LA COMPRA VENTA DE GRANOS Y LEGUMBRES SECAS Y OADRN DE PRODUCTORES DE GRANOS – MONOTRIBUTISTAS. RG 4246/2018.</a:t>
            </a: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Queda suspendida toda acción tendiente a suspender o excluir a responsables del “RFOG” y del Padrón de Productores de granos  </a:t>
            </a:r>
            <a:r>
              <a:rPr lang="es-AR" sz="1800" dirty="0" err="1">
                <a:latin typeface="Calibri" pitchFamily="34" charset="0"/>
                <a:cs typeface="Calibri" pitchFamily="34" charset="0"/>
              </a:rPr>
              <a:t>Monotributistas</a:t>
            </a:r>
            <a:r>
              <a:rPr lang="es-AR" sz="1800" dirty="0">
                <a:latin typeface="Calibri" pitchFamily="34" charset="0"/>
                <a:cs typeface="Calibri" pitchFamily="34" charset="0"/>
              </a:rPr>
              <a:t>. Los responsables suspendidos en el “RFOG, a los fines del levantamiento de la suspensión, podrán subsanar el incumplimiento.</a:t>
            </a:r>
            <a:endParaRPr lang="es-AR" sz="1800" i="1" dirty="0">
              <a:latin typeface="Calibri" pitchFamily="34" charset="0"/>
              <a:cs typeface="Calibri" pitchFamily="34" charset="0"/>
            </a:endParaRPr>
          </a:p>
          <a:p>
            <a:pPr algn="just">
              <a:defRPr/>
            </a:pP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 </a:t>
            </a:r>
            <a:endParaRPr lang="es-AR" sz="1800" i="1" dirty="0">
              <a:latin typeface="Calibri" pitchFamily="34" charset="0"/>
              <a:cs typeface="Calibri"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1509"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21510"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a:spLocks noChangeArrowheads="1"/>
          </p:cNvSpPr>
          <p:nvPr/>
        </p:nvSpPr>
        <p:spPr bwMode="auto">
          <a:xfrm>
            <a:off x="0" y="1214438"/>
            <a:ext cx="9144000" cy="2308225"/>
          </a:xfrm>
          <a:prstGeom prst="rect">
            <a:avLst/>
          </a:prstGeom>
          <a:noFill/>
          <a:ln w="9525">
            <a:noFill/>
            <a:miter lim="800000"/>
            <a:headEnd/>
            <a:tailEnd/>
          </a:ln>
        </p:spPr>
        <p:txBody>
          <a:bodyPr>
            <a:spAutoFit/>
          </a:bodyPr>
          <a:lstStyle/>
          <a:p>
            <a:pPr algn="just"/>
            <a:r>
              <a:rPr lang="es-AR" sz="1800" b="1" dirty="0">
                <a:latin typeface="Calibri" pitchFamily="34" charset="0"/>
                <a:cs typeface="Calibri" pitchFamily="34" charset="0"/>
              </a:rPr>
              <a:t>17- CONVENIO MUTILATERAL. CONFECCION DEL COEFICIENTE UNIFICADO CUANDO SOLO EXISTEN OPERACIONES DE EXPORTACION. RG (CA) Nº 2/2018.</a:t>
            </a:r>
            <a:endParaRPr lang="es-AR" sz="1800" i="1" dirty="0">
              <a:latin typeface="Calibri" pitchFamily="34" charset="0"/>
              <a:cs typeface="Calibri" pitchFamily="34" charset="0"/>
            </a:endParaRPr>
          </a:p>
          <a:p>
            <a:pPr algn="just"/>
            <a:r>
              <a:rPr lang="es-AR" sz="1800" dirty="0">
                <a:latin typeface="Calibri" pitchFamily="34" charset="0"/>
                <a:cs typeface="Calibri" pitchFamily="34" charset="0"/>
              </a:rPr>
              <a:t> </a:t>
            </a:r>
            <a:endParaRPr lang="es-AR" sz="1800" i="1" dirty="0">
              <a:latin typeface="Calibri" pitchFamily="34" charset="0"/>
              <a:cs typeface="Calibri" pitchFamily="34" charset="0"/>
            </a:endParaRPr>
          </a:p>
          <a:p>
            <a:pPr algn="just"/>
            <a:r>
              <a:rPr lang="es-AR" sz="1800" dirty="0">
                <a:latin typeface="Calibri" pitchFamily="34" charset="0"/>
                <a:cs typeface="Calibri" pitchFamily="34" charset="0"/>
              </a:rPr>
              <a:t>Aquellos contribuyentes del régimen general que realicen exclusivamente operaciones de exportación y que carezcan de ingresos o gastos para el armado del coeficiente unificado de atribución para las jurisdicciones que graven algunas de sus operaciones, deberán hacer la distribución en proporción a los gastos efectivamente soportados en cada jurisdicción, considerando los gastos no computables.</a:t>
            </a:r>
            <a:endParaRPr lang="es-AR" sz="1800" i="1" dirty="0">
              <a:latin typeface="Calibri" pitchFamily="34" charset="0"/>
              <a:cs typeface="Calibri"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2533"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34" name="33 CuadroTexto"/>
          <p:cNvSpPr txBox="1">
            <a:spLocks noChangeArrowheads="1"/>
          </p:cNvSpPr>
          <p:nvPr/>
        </p:nvSpPr>
        <p:spPr bwMode="auto">
          <a:xfrm>
            <a:off x="357188" y="3500438"/>
            <a:ext cx="7715250" cy="708025"/>
          </a:xfrm>
          <a:prstGeom prst="rect">
            <a:avLst/>
          </a:prstGeom>
          <a:noFill/>
          <a:ln w="9525">
            <a:noFill/>
            <a:miter lim="800000"/>
            <a:headEnd/>
            <a:tailEnd/>
          </a:ln>
        </p:spPr>
        <p:txBody>
          <a:bodyPr>
            <a:spAutoFit/>
          </a:bodyPr>
          <a:lstStyle/>
          <a:p>
            <a:r>
              <a:rPr lang="es-AR" sz="4000" b="1" i="1">
                <a:latin typeface="Book Antiqua" pitchFamily="18" charset="0"/>
              </a:rPr>
              <a:t>NOVEDADES PROVINCIALES</a:t>
            </a:r>
          </a:p>
        </p:txBody>
      </p:sp>
      <p:pic>
        <p:nvPicPr>
          <p:cNvPr id="22535" name="Picture 8" descr="C:\Users\MARIANO\Documents\impuestos1.jpg"/>
          <p:cNvPicPr>
            <a:picLocks noChangeAspect="1" noChangeArrowheads="1"/>
          </p:cNvPicPr>
          <p:nvPr/>
        </p:nvPicPr>
        <p:blipFill>
          <a:blip r:embed="rId3"/>
          <a:srcRect/>
          <a:stretch>
            <a:fillRect/>
          </a:stretch>
        </p:blipFill>
        <p:spPr bwMode="auto">
          <a:xfrm>
            <a:off x="5715000" y="1428750"/>
            <a:ext cx="2830513" cy="1908175"/>
          </a:xfrm>
          <a:prstGeom prst="rect">
            <a:avLst/>
          </a:prstGeom>
          <a:noFill/>
          <a:ln w="9525">
            <a:noFill/>
            <a:miter lim="800000"/>
            <a:headEnd/>
            <a:tailEnd/>
          </a:ln>
        </p:spPr>
      </p:pic>
      <p:pic>
        <p:nvPicPr>
          <p:cNvPr id="22536" name="Picture 2" descr="Resultado de imagen para imagen impuesto diferido"/>
          <p:cNvPicPr>
            <a:picLocks noChangeAspect="1" noChangeArrowheads="1"/>
          </p:cNvPicPr>
          <p:nvPr/>
        </p:nvPicPr>
        <p:blipFill>
          <a:blip r:embed="rId4"/>
          <a:srcRect/>
          <a:stretch>
            <a:fillRect/>
          </a:stretch>
        </p:blipFill>
        <p:spPr bwMode="auto">
          <a:xfrm>
            <a:off x="571500" y="4357688"/>
            <a:ext cx="2552700" cy="179070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ox(in)">
                                      <p:cBhvr>
                                        <p:cTn id="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86842" cy="5262979"/>
          </a:xfrm>
          <a:prstGeom prst="rect">
            <a:avLst/>
          </a:prstGeom>
          <a:noFill/>
          <a:ln w="9525">
            <a:noFill/>
            <a:miter lim="800000"/>
            <a:headEnd/>
            <a:tailEnd/>
          </a:ln>
        </p:spPr>
        <p:txBody>
          <a:bodyPr wrap="square">
            <a:spAutoFit/>
          </a:bodyPr>
          <a:lstStyle/>
          <a:p>
            <a:pPr algn="ctr"/>
            <a:r>
              <a:rPr lang="es-AR" sz="1600" b="1" i="1" u="sng" dirty="0"/>
              <a:t>LEY Nº 9093</a:t>
            </a:r>
            <a:endParaRPr lang="es-ES" sz="1600" i="1" dirty="0"/>
          </a:p>
          <a:p>
            <a:pPr algn="ctr"/>
            <a:r>
              <a:rPr lang="es-AR" sz="1600" dirty="0"/>
              <a:t>Sancionada: 22/03/2018              Promulgada: 05/04/2018</a:t>
            </a:r>
            <a:endParaRPr lang="es-ES" sz="1600" i="1" dirty="0"/>
          </a:p>
          <a:p>
            <a:pPr algn="ctr"/>
            <a:r>
              <a:rPr lang="es-AR" sz="1600" dirty="0"/>
              <a:t>Publicada: 11/04/2018                 </a:t>
            </a:r>
            <a:r>
              <a:rPr lang="es-AR" sz="1600" dirty="0" smtClean="0"/>
              <a:t>Boletín </a:t>
            </a:r>
            <a:r>
              <a:rPr lang="es-AR" sz="1600" dirty="0"/>
              <a:t>Oficial N°: 29225</a:t>
            </a:r>
            <a:endParaRPr lang="es-ES" sz="1600" i="1" dirty="0"/>
          </a:p>
          <a:p>
            <a:r>
              <a:rPr lang="es-AR" sz="1600" dirty="0"/>
              <a:t> </a:t>
            </a:r>
            <a:endParaRPr lang="es-ES" sz="1600" i="1" dirty="0"/>
          </a:p>
          <a:p>
            <a:pPr algn="ctr"/>
            <a:r>
              <a:rPr lang="es-AR" sz="1600" b="1" dirty="0"/>
              <a:t>Régimen de Fomento a las Inversiones  previsto en la Ley Nacional N° 27.264</a:t>
            </a:r>
            <a:endParaRPr lang="es-ES" sz="1600" i="1" dirty="0"/>
          </a:p>
          <a:p>
            <a:r>
              <a:rPr lang="es-AR" sz="1600" dirty="0"/>
              <a:t> </a:t>
            </a:r>
            <a:endParaRPr lang="es-ES" sz="1600" i="1" dirty="0"/>
          </a:p>
          <a:p>
            <a:pPr lvl="0" algn="just">
              <a:buFont typeface="Wingdings" pitchFamily="2" charset="2"/>
              <a:buChar char="Ø"/>
            </a:pPr>
            <a:r>
              <a:rPr lang="es-AR" sz="1600" dirty="0" smtClean="0"/>
              <a:t> </a:t>
            </a:r>
            <a:r>
              <a:rPr lang="es-AR" sz="1600" dirty="0" err="1" smtClean="0"/>
              <a:t>Adhiérese</a:t>
            </a:r>
            <a:r>
              <a:rPr lang="es-AR" sz="1600" dirty="0" smtClean="0"/>
              <a:t> </a:t>
            </a:r>
            <a:r>
              <a:rPr lang="es-AR" sz="1600" dirty="0"/>
              <a:t>la Provincia de Tucumán al Régimen de Fomento a las Inversiones, previsto en el Capítulo I del Título III de la Ley Nacional N° 27.264, en los términos y condiciones que se establecen.</a:t>
            </a:r>
            <a:endParaRPr lang="es-ES" sz="1600" i="1" dirty="0"/>
          </a:p>
          <a:p>
            <a:pPr algn="just"/>
            <a:r>
              <a:rPr lang="es-AR" sz="1600" dirty="0"/>
              <a:t> </a:t>
            </a:r>
            <a:endParaRPr lang="es-ES" sz="1600" i="1" dirty="0"/>
          </a:p>
          <a:p>
            <a:pPr lvl="0" algn="just">
              <a:buFont typeface="Wingdings" pitchFamily="2" charset="2"/>
              <a:buChar char="Ø"/>
            </a:pPr>
            <a:r>
              <a:rPr lang="es-AR" sz="1600" dirty="0" smtClean="0"/>
              <a:t> Autoridades </a:t>
            </a:r>
            <a:r>
              <a:rPr lang="es-AR" sz="1600" dirty="0"/>
              <a:t>de Aplicación: Ministerio de Desarrollo Productivo y el Ministerio de Economía, o los organismos que en el futuro los reemplacen. </a:t>
            </a:r>
            <a:endParaRPr lang="es-ES" sz="1600" i="1" dirty="0"/>
          </a:p>
          <a:p>
            <a:pPr algn="just"/>
            <a:r>
              <a:rPr lang="es-AR" sz="1600" dirty="0"/>
              <a:t> </a:t>
            </a:r>
            <a:endParaRPr lang="es-ES" sz="1600" i="1" dirty="0"/>
          </a:p>
          <a:p>
            <a:pPr lvl="0" algn="just">
              <a:buFont typeface="Wingdings" pitchFamily="2" charset="2"/>
              <a:buChar char="Ø"/>
            </a:pPr>
            <a:r>
              <a:rPr lang="es-AR" sz="1600" dirty="0" smtClean="0"/>
              <a:t> El </a:t>
            </a:r>
            <a:r>
              <a:rPr lang="es-AR" sz="1600" dirty="0"/>
              <a:t>beneficio establecido por el Artículo 16 de la Ley Nacional N° 27.264 sólo opera en los Impuestos sobre los Ingresos Brutos y para la Salud Pública. </a:t>
            </a:r>
            <a:endParaRPr lang="es-ES" sz="1600" i="1" dirty="0"/>
          </a:p>
          <a:p>
            <a:pPr algn="just"/>
            <a:r>
              <a:rPr lang="es-AR" sz="1600" dirty="0"/>
              <a:t> </a:t>
            </a:r>
            <a:endParaRPr lang="es-ES" sz="1600" i="1" dirty="0"/>
          </a:p>
          <a:p>
            <a:pPr algn="just"/>
            <a:r>
              <a:rPr lang="es-AR" sz="1600" dirty="0"/>
              <a:t>ARTÍCULO 16 Ley Nº 27264. — Estabilidad fiscal. “Las Micro, Pequeñas y Medianas Empresas gozarán de estabilidad fiscal durante el plazo de vigencia establecido en el artículo anterior……………….”</a:t>
            </a:r>
            <a:endParaRPr lang="es-ES" sz="1600" i="1" dirty="0"/>
          </a:p>
          <a:p>
            <a:pPr algn="just"/>
            <a:r>
              <a:rPr lang="es-AR" sz="1600" dirty="0"/>
              <a:t> </a:t>
            </a:r>
            <a:endParaRPr lang="es-ES" sz="1600" i="1" dirty="0"/>
          </a:p>
          <a:p>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86842" cy="5509200"/>
          </a:xfrm>
          <a:prstGeom prst="rect">
            <a:avLst/>
          </a:prstGeom>
          <a:noFill/>
          <a:ln w="9525">
            <a:noFill/>
            <a:miter lim="800000"/>
            <a:headEnd/>
            <a:tailEnd/>
          </a:ln>
        </p:spPr>
        <p:txBody>
          <a:bodyPr wrap="square">
            <a:spAutoFit/>
          </a:bodyPr>
          <a:lstStyle/>
          <a:p>
            <a:pPr lvl="0" algn="just">
              <a:buFont typeface="Wingdings" pitchFamily="2" charset="2"/>
              <a:buChar char="Ø"/>
            </a:pPr>
            <a:r>
              <a:rPr lang="es-AR" sz="1600" dirty="0" smtClean="0"/>
              <a:t> El beneficio de estabilidad fiscal, alcanza únicamente a las Micro, Pequeñas y Medianas Empresas, en los términos del Art. 1° de la Ley N° 25.300 contribuyentes locales y del Régimen del Convenio Multilateral </a:t>
            </a:r>
            <a:r>
              <a:rPr lang="es-AR" sz="1600" b="1" dirty="0" smtClean="0"/>
              <a:t>con jurisdicción en la Provincia de Tucumán, que realicen inversiones productivas por bienes de capital u obras de infraestructura en los términos previstos por el Capítulo I del Título III de la Ley Nacional N° 27.264 Y sus normas reglamentarias. </a:t>
            </a:r>
          </a:p>
          <a:p>
            <a:pPr lvl="0" algn="just">
              <a:buFont typeface="Wingdings" pitchFamily="2" charset="2"/>
              <a:buChar char="Ø"/>
            </a:pPr>
            <a:endParaRPr lang="es-AR" sz="1600" b="1" i="1" dirty="0"/>
          </a:p>
          <a:p>
            <a:pPr lvl="0"/>
            <a:r>
              <a:rPr lang="es-AR" sz="1600" b="1" dirty="0"/>
              <a:t>Créase el Registro Provincial de Empresas, con la finalidad de</a:t>
            </a:r>
            <a:r>
              <a:rPr lang="es-AR" sz="1600" dirty="0"/>
              <a:t>: </a:t>
            </a:r>
            <a:endParaRPr lang="es-ES" sz="1600" i="1" dirty="0"/>
          </a:p>
          <a:p>
            <a:pPr algn="just"/>
            <a:r>
              <a:rPr lang="es-AR" sz="1600" dirty="0"/>
              <a:t> </a:t>
            </a:r>
            <a:r>
              <a:rPr lang="es-AR" sz="1600" dirty="0" smtClean="0"/>
              <a:t>• </a:t>
            </a:r>
            <a:r>
              <a:rPr lang="es-AR" sz="1600" dirty="0"/>
              <a:t>Contar con información actualizada sobre la composición y características de las Micro, Pequeñas y Medianas Empresas, que permita el diseño de políticas e instrumentos adecuados para el apoyo de las mismas; </a:t>
            </a:r>
            <a:endParaRPr lang="es-ES" sz="1600" i="1" dirty="0"/>
          </a:p>
          <a:p>
            <a:pPr algn="just"/>
            <a:r>
              <a:rPr lang="es-AR" sz="1600" dirty="0"/>
              <a:t>• El Registro Provincial articulará con el Registro Nacional de Empresas MIPYMES, dispuesto en Artículo 27 de Ley Nacional N° 24.467, con el objeto de simplificar la operación y desarrollo de las Micro, Pequeñas y Medianas Empresas así como el acceso a los planes, programas y beneficios que establece el Estado Nacional, el Gobierno de Tucumán, y los Municipios de la Provincia; </a:t>
            </a:r>
            <a:endParaRPr lang="es-ES" sz="1600" i="1" dirty="0"/>
          </a:p>
          <a:p>
            <a:pPr algn="just"/>
            <a:r>
              <a:rPr lang="es-AR" sz="1600" dirty="0"/>
              <a:t>• La Autoridad de Aplicación en la Provincia tendrá la facultad de establecer las condiciones y limitaciones en que la información y documentación incluida en el Registro Provincial podrá ser consultada por los organismos de administración pública nacional, provincial, entidades financieras u otros. </a:t>
            </a:r>
            <a:endParaRPr lang="es-ES" sz="1600" i="1" dirty="0"/>
          </a:p>
          <a:p>
            <a:pPr lvl="0" algn="just">
              <a:buFont typeface="Wingdings" pitchFamily="2" charset="2"/>
              <a:buChar char="Ø"/>
            </a:pPr>
            <a:endParaRPr lang="es-ES" sz="1600" b="1" i="1" dirty="0" smtClean="0"/>
          </a:p>
          <a:p>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86842" cy="5262979"/>
          </a:xfrm>
          <a:prstGeom prst="rect">
            <a:avLst/>
          </a:prstGeom>
          <a:noFill/>
          <a:ln w="9525">
            <a:noFill/>
            <a:miter lim="800000"/>
            <a:headEnd/>
            <a:tailEnd/>
          </a:ln>
        </p:spPr>
        <p:txBody>
          <a:bodyPr wrap="square">
            <a:spAutoFit/>
          </a:bodyPr>
          <a:lstStyle/>
          <a:p>
            <a:pPr lvl="0"/>
            <a:endParaRPr lang="es-AR" sz="1600" dirty="0" smtClean="0"/>
          </a:p>
          <a:p>
            <a:pPr lvl="0" algn="just">
              <a:buFont typeface="Wingdings" pitchFamily="2" charset="2"/>
              <a:buChar char="Ø"/>
            </a:pPr>
            <a:r>
              <a:rPr lang="es-AR" sz="1600" dirty="0"/>
              <a:t> </a:t>
            </a:r>
            <a:r>
              <a:rPr lang="es-AR" sz="1600" dirty="0" smtClean="0"/>
              <a:t> </a:t>
            </a:r>
            <a:r>
              <a:rPr lang="es-AR" sz="1600" dirty="0" err="1"/>
              <a:t>Invítase</a:t>
            </a:r>
            <a:r>
              <a:rPr lang="es-AR" sz="1600" dirty="0"/>
              <a:t> a las Municipalidades a adherir a la presente Ley. </a:t>
            </a:r>
            <a:endParaRPr lang="es-ES" sz="1600" i="1" dirty="0"/>
          </a:p>
          <a:p>
            <a:pPr algn="just"/>
            <a:r>
              <a:rPr lang="es-AR" sz="1600" b="1" dirty="0"/>
              <a:t> </a:t>
            </a:r>
            <a:endParaRPr lang="es-ES" sz="1600" i="1" dirty="0"/>
          </a:p>
          <a:p>
            <a:pPr lvl="0" algn="just">
              <a:buFont typeface="Wingdings" pitchFamily="2" charset="2"/>
              <a:buChar char="Ø"/>
            </a:pPr>
            <a:r>
              <a:rPr lang="es-AR" sz="1600" dirty="0" smtClean="0"/>
              <a:t> El </a:t>
            </a:r>
            <a:r>
              <a:rPr lang="es-AR" sz="1600" dirty="0"/>
              <a:t>Poder Ejecutivo Provincial dictará todas las normas reglamentarias, aclaratorias y/o complementarias, como así también los requisitos, condiciones y formalidades que considere necesarias a los fines de la aplicación del Régimen establecido en la presente Ley. </a:t>
            </a:r>
            <a:endParaRPr lang="es-ES" sz="1600" i="1" dirty="0"/>
          </a:p>
          <a:p>
            <a:pPr algn="just"/>
            <a:r>
              <a:rPr lang="es-AR" sz="1600" dirty="0"/>
              <a:t> </a:t>
            </a:r>
            <a:endParaRPr lang="es-ES" sz="1600" i="1" dirty="0"/>
          </a:p>
          <a:p>
            <a:pPr lvl="0" algn="just">
              <a:buFont typeface="Wingdings" pitchFamily="2" charset="2"/>
              <a:buChar char="Ø"/>
            </a:pPr>
            <a:r>
              <a:rPr lang="es-AR" sz="1600" dirty="0" smtClean="0"/>
              <a:t> Las </a:t>
            </a:r>
            <a:r>
              <a:rPr lang="es-AR" sz="1600" dirty="0"/>
              <a:t>disposiciones de la presente Ley serán aplicables hasta el 31 de Diciembre de 2018. </a:t>
            </a:r>
            <a:endParaRPr lang="es-ES" sz="1600" i="1" dirty="0"/>
          </a:p>
          <a:p>
            <a:pPr algn="just"/>
            <a:r>
              <a:rPr lang="es-AR" sz="1600" dirty="0"/>
              <a:t> </a:t>
            </a:r>
            <a:endParaRPr lang="es-ES" sz="1600" i="1" dirty="0"/>
          </a:p>
          <a:p>
            <a:pPr lvl="0" algn="just">
              <a:buFont typeface="Wingdings" pitchFamily="2" charset="2"/>
              <a:buChar char="Ø"/>
            </a:pPr>
            <a:r>
              <a:rPr lang="es-AR" sz="1600" dirty="0" smtClean="0"/>
              <a:t> Las </a:t>
            </a:r>
            <a:r>
              <a:rPr lang="es-AR" sz="1600" dirty="0"/>
              <a:t>disposiciones de esta Ley son de orden público e interés social y tienen por objeto fomentar el desarrollo sostenible y el fortalecimiento competitivo de las Micro, Pequeñas y Medianas Empresas (</a:t>
            </a:r>
            <a:r>
              <a:rPr lang="es-AR" sz="1600" dirty="0" err="1"/>
              <a:t>MiPyMEs</a:t>
            </a:r>
            <a:r>
              <a:rPr lang="es-AR" sz="1600" dirty="0"/>
              <a:t>), mediante la creación de nuevos proyectos o ampliación de los existentes, y la asignación de beneficios para fomentar el aprovechamiento racional de los recursos de la Provincia y promover la implementación de tecnologías de procesos que generen un desarrollo sustentable. </a:t>
            </a:r>
            <a:endParaRPr lang="es-AR" sz="1600" dirty="0" smtClean="0"/>
          </a:p>
          <a:p>
            <a:pPr lvl="0" algn="just">
              <a:buFont typeface="Wingdings" pitchFamily="2" charset="2"/>
              <a:buChar char="Ø"/>
            </a:pPr>
            <a:endParaRPr lang="es-AR" sz="1600" i="1" dirty="0"/>
          </a:p>
          <a:p>
            <a:pPr lvl="0" algn="just">
              <a:buFont typeface="Wingdings" pitchFamily="2" charset="2"/>
              <a:buChar char="Ø"/>
            </a:pPr>
            <a:r>
              <a:rPr lang="es-AR" sz="1600" dirty="0" smtClean="0"/>
              <a:t> Los </a:t>
            </a:r>
            <a:r>
              <a:rPr lang="es-AR" sz="1600" dirty="0"/>
              <a:t>beneficios concedidos por la presente Ley, no serán incompatibles con otro u otros beneficios de los que gocen las </a:t>
            </a:r>
            <a:r>
              <a:rPr lang="es-AR" sz="1600" dirty="0" err="1"/>
              <a:t>MiPyMEs</a:t>
            </a:r>
            <a:r>
              <a:rPr lang="es-AR" sz="1600" dirty="0"/>
              <a:t> comprendidas, excepto que sean para un idéntico propósito del proyecto ya promovido. </a:t>
            </a:r>
            <a:endParaRPr lang="es-ES" sz="1600" i="1" dirty="0"/>
          </a:p>
          <a:p>
            <a:pPr algn="just"/>
            <a:r>
              <a:rPr lang="es-AR" sz="1600" b="1" dirty="0"/>
              <a:t> </a:t>
            </a:r>
            <a:endParaRPr lang="es-ES" sz="1600" i="1" dirty="0"/>
          </a:p>
          <a:p>
            <a:pPr lvl="0" algn="just">
              <a:buFont typeface="Wingdings" pitchFamily="2" charset="2"/>
              <a:buChar char="Ø"/>
            </a:pPr>
            <a:r>
              <a:rPr lang="es-AR" sz="1600" dirty="0" smtClean="0"/>
              <a:t> Vigencia </a:t>
            </a:r>
            <a:r>
              <a:rPr lang="es-AR" sz="1600" dirty="0"/>
              <a:t>a partir del primer día del mes siguiente al de su publicación en el Boletín Oficial. </a:t>
            </a:r>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86842" cy="4031873"/>
          </a:xfrm>
          <a:prstGeom prst="rect">
            <a:avLst/>
          </a:prstGeom>
          <a:noFill/>
          <a:ln w="9525">
            <a:noFill/>
            <a:miter lim="800000"/>
            <a:headEnd/>
            <a:tailEnd/>
          </a:ln>
        </p:spPr>
        <p:txBody>
          <a:bodyPr wrap="square">
            <a:spAutoFit/>
          </a:bodyPr>
          <a:lstStyle/>
          <a:p>
            <a:pPr lvl="0"/>
            <a:endParaRPr lang="es-AR" sz="1600" dirty="0" smtClean="0"/>
          </a:p>
          <a:p>
            <a:r>
              <a:rPr lang="es-AR" sz="1600" b="1" dirty="0"/>
              <a:t>Objetivos de la Ley: </a:t>
            </a:r>
            <a:endParaRPr lang="es-AR" sz="1600" b="1" dirty="0" smtClean="0"/>
          </a:p>
          <a:p>
            <a:endParaRPr lang="es-ES" sz="1600" i="1" dirty="0"/>
          </a:p>
          <a:p>
            <a:pPr algn="just"/>
            <a:r>
              <a:rPr lang="es-AR" sz="1600" dirty="0"/>
              <a:t>1.-Apoyar el desarrollo y el fortalecimiento de las </a:t>
            </a:r>
            <a:r>
              <a:rPr lang="es-AR" sz="1600" dirty="0" err="1"/>
              <a:t>MiPyMEs</a:t>
            </a:r>
            <a:r>
              <a:rPr lang="es-AR" sz="1600" dirty="0"/>
              <a:t> nuevas o las ya existentes. </a:t>
            </a:r>
            <a:endParaRPr lang="es-AR" sz="1600" dirty="0" smtClean="0"/>
          </a:p>
          <a:p>
            <a:pPr algn="just"/>
            <a:endParaRPr lang="es-AR" sz="1600" dirty="0"/>
          </a:p>
          <a:p>
            <a:pPr algn="just"/>
            <a:r>
              <a:rPr lang="es-AR" sz="1600" dirty="0" smtClean="0"/>
              <a:t>2</a:t>
            </a:r>
            <a:r>
              <a:rPr lang="es-AR" sz="1600" dirty="0"/>
              <a:t>.- Las que tengan un gran efecto multiplicador en la economía provincial, y alcancen un mayor nivel de ocupación de mano de obra, o se radiquen en áreas provinciales con altas tasas de desempleo, altos índices de emigración o muy bajo producto bruto zonal, o que, por razones de seguridad o consideraciones geopolíticas, resulten de conveniencia. </a:t>
            </a:r>
            <a:endParaRPr lang="es-AR" sz="1600" dirty="0" smtClean="0"/>
          </a:p>
          <a:p>
            <a:pPr algn="just"/>
            <a:endParaRPr lang="es-ES" sz="1600" i="1" dirty="0"/>
          </a:p>
          <a:p>
            <a:pPr algn="just"/>
            <a:r>
              <a:rPr lang="es-AR" sz="1600" dirty="0"/>
              <a:t>3.- Las que impulsen a consolidar la actividad existente o promuevan y desarrollen nuevas actividades, integrando los procesos tecnológicos, protegiendo y cuidando el ambiente. </a:t>
            </a:r>
            <a:endParaRPr lang="es-AR" sz="1600" dirty="0" smtClean="0"/>
          </a:p>
          <a:p>
            <a:pPr algn="just"/>
            <a:endParaRPr lang="es-ES" sz="1600" i="1" dirty="0"/>
          </a:p>
          <a:p>
            <a:pPr algn="just"/>
            <a:r>
              <a:rPr lang="es-AR" sz="1600" dirty="0"/>
              <a:t>4.- Las que tiendan a una efectiva integración de los procesos productivos dentro de la Provincia. En todos los casos, los proyectos deben tender a preservar las condiciones de vida y evitar la contaminación del medio ambiente, de acuerdo a la normativa vigente. </a:t>
            </a:r>
            <a:endParaRPr lang="es-ES" sz="1600" i="1"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86842" cy="4801314"/>
          </a:xfrm>
          <a:prstGeom prst="rect">
            <a:avLst/>
          </a:prstGeom>
          <a:noFill/>
          <a:ln w="9525">
            <a:noFill/>
            <a:miter lim="800000"/>
            <a:headEnd/>
            <a:tailEnd/>
          </a:ln>
        </p:spPr>
        <p:txBody>
          <a:bodyPr wrap="square">
            <a:spAutoFit/>
          </a:bodyPr>
          <a:lstStyle/>
          <a:p>
            <a:pPr algn="ctr"/>
            <a:r>
              <a:rPr lang="es-ES" sz="1600" b="1" u="sng" dirty="0"/>
              <a:t>DECRETO Nº 1.202/3 (ME)-2018</a:t>
            </a:r>
            <a:endParaRPr lang="es-ES" sz="1600" dirty="0"/>
          </a:p>
          <a:p>
            <a:pPr algn="ctr"/>
            <a:r>
              <a:rPr lang="es-ES" dirty="0"/>
              <a:t>Emisión: 19/4/2018 BO (Tucumán): 27/4/2018</a:t>
            </a:r>
          </a:p>
          <a:p>
            <a:pPr algn="ctr"/>
            <a:r>
              <a:rPr lang="es-ES" sz="1800" dirty="0"/>
              <a:t> </a:t>
            </a:r>
            <a:r>
              <a:rPr lang="es-ES" sz="1600" b="1" dirty="0" smtClean="0"/>
              <a:t>Alícuota </a:t>
            </a:r>
            <a:r>
              <a:rPr lang="es-ES" sz="1600" b="1" dirty="0"/>
              <a:t>de Distribución de combustibles gaseosos siempre que la misma esté destinada a usuarios </a:t>
            </a:r>
            <a:r>
              <a:rPr lang="es-ES" sz="1600" b="1" dirty="0" smtClean="0"/>
              <a:t>residenciales</a:t>
            </a:r>
          </a:p>
          <a:p>
            <a:endParaRPr lang="es-ES" sz="1600" b="1" dirty="0" smtClean="0"/>
          </a:p>
          <a:p>
            <a:pPr algn="just">
              <a:buFont typeface="Wingdings" pitchFamily="2" charset="2"/>
              <a:buChar char="Ø"/>
            </a:pPr>
            <a:r>
              <a:rPr lang="es-ES" sz="1600" dirty="0"/>
              <a:t> Se establece hasta el 31 de diciembre de 2018, la alícuota del cuatro por ciento (4%) en el Impuesto sobre los Ingresos Brutos para la actividad de distribución de combustibles gaseosos, siempre que la misma esté destinada a usuarios residenciales.</a:t>
            </a:r>
          </a:p>
          <a:p>
            <a:r>
              <a:rPr lang="es-ES" sz="1600" dirty="0"/>
              <a:t> </a:t>
            </a:r>
          </a:p>
          <a:p>
            <a:pPr>
              <a:buFont typeface="Wingdings" pitchFamily="2" charset="2"/>
              <a:buChar char="Ø"/>
            </a:pPr>
            <a:r>
              <a:rPr lang="es-ES" sz="1600" dirty="0" smtClean="0"/>
              <a:t>Se </a:t>
            </a:r>
            <a:r>
              <a:rPr lang="es-ES" sz="1600" dirty="0"/>
              <a:t>faculta a la Dirección General de Rentas a dictar las normas reglamentarias necesarias para la aplicación del presente instrumento legal.</a:t>
            </a:r>
          </a:p>
          <a:p>
            <a:r>
              <a:rPr lang="es-ES" sz="1600" dirty="0"/>
              <a:t> </a:t>
            </a:r>
          </a:p>
          <a:p>
            <a:pPr>
              <a:buFont typeface="Wingdings" pitchFamily="2" charset="2"/>
              <a:buChar char="Ø"/>
            </a:pPr>
            <a:r>
              <a:rPr lang="es-ES" sz="1600" dirty="0" smtClean="0"/>
              <a:t>Vigencia </a:t>
            </a:r>
            <a:r>
              <a:rPr lang="es-ES" sz="1600" dirty="0"/>
              <a:t>a partir del anticipo correspondiente al mes de enero de 2018, inclusive.</a:t>
            </a:r>
          </a:p>
          <a:p>
            <a:r>
              <a:rPr lang="es-ES" sz="1600" dirty="0"/>
              <a:t> </a:t>
            </a:r>
          </a:p>
          <a:p>
            <a:r>
              <a:rPr lang="es-ES" sz="1600" b="1" u="sng" dirty="0"/>
              <a:t>Tratamiento</a:t>
            </a:r>
            <a:endParaRPr lang="es-ES" sz="1600" dirty="0"/>
          </a:p>
          <a:p>
            <a:r>
              <a:rPr lang="es-ES" sz="1600" dirty="0"/>
              <a:t>Antes de la modificación 2,5%. </a:t>
            </a:r>
          </a:p>
          <a:p>
            <a:r>
              <a:rPr lang="es-ES" sz="1600" dirty="0"/>
              <a:t>Después de la modificación 5% o 3,5% s/ingresos. Ley Nº 9071 BO: 28/12/2017</a:t>
            </a:r>
          </a:p>
          <a:p>
            <a:r>
              <a:rPr lang="es-ES" sz="1600" dirty="0"/>
              <a:t>Ahora cuando esté destinada a usuarios residenciales 4%. </a:t>
            </a:r>
            <a:endParaRPr lang="es-ES" sz="1600" b="1" dirty="0"/>
          </a:p>
          <a:p>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85720" y="1142984"/>
            <a:ext cx="8715404" cy="5170646"/>
          </a:xfrm>
          <a:prstGeom prst="rect">
            <a:avLst/>
          </a:prstGeom>
          <a:noFill/>
          <a:ln w="9525">
            <a:noFill/>
            <a:miter lim="800000"/>
            <a:headEnd/>
            <a:tailEnd/>
          </a:ln>
        </p:spPr>
        <p:txBody>
          <a:bodyPr wrap="square">
            <a:spAutoFit/>
          </a:bodyPr>
          <a:lstStyle/>
          <a:p>
            <a:pPr algn="ctr"/>
            <a:r>
              <a:rPr lang="es-ES" sz="1600" b="1" u="sng" dirty="0"/>
              <a:t>DECRETO Nº 1.250/3 (ME)-2018</a:t>
            </a:r>
            <a:endParaRPr lang="es-ES" sz="1600" dirty="0"/>
          </a:p>
          <a:p>
            <a:pPr algn="ctr"/>
            <a:r>
              <a:rPr lang="es-ES" dirty="0"/>
              <a:t>Emisión: 23/4/2018 BO (Tucumán): </a:t>
            </a:r>
            <a:r>
              <a:rPr lang="es-ES" dirty="0" smtClean="0"/>
              <a:t>26/4/2018</a:t>
            </a:r>
          </a:p>
          <a:p>
            <a:pPr algn="ctr"/>
            <a:endParaRPr lang="es-ES" sz="1200" dirty="0"/>
          </a:p>
          <a:p>
            <a:pPr algn="ctr"/>
            <a:r>
              <a:rPr lang="es-ES" sz="1600" b="1" dirty="0"/>
              <a:t>Alícuota cero por ciento (0%) Impuesto de Sellos</a:t>
            </a:r>
            <a:endParaRPr lang="es-ES" sz="1600" dirty="0"/>
          </a:p>
          <a:p>
            <a:pPr algn="ctr"/>
            <a:r>
              <a:rPr lang="es-ES" sz="1200" dirty="0"/>
              <a:t> </a:t>
            </a:r>
          </a:p>
          <a:p>
            <a:pPr algn="just"/>
            <a:r>
              <a:rPr lang="es-ES" sz="1600" dirty="0" smtClean="0"/>
              <a:t>Acta </a:t>
            </a:r>
            <a:r>
              <a:rPr lang="es-ES" sz="1600" dirty="0"/>
              <a:t>Compromiso </a:t>
            </a:r>
            <a:r>
              <a:rPr lang="es-ES" sz="1600" dirty="0" smtClean="0"/>
              <a:t>entre </a:t>
            </a:r>
            <a:r>
              <a:rPr lang="es-ES" sz="1600" dirty="0"/>
              <a:t>la Secretaría de Vivienda y Hábitat de la Nación y el Instituto Provincial de Vivienda y Desarrollo Urbano de la Provincia de </a:t>
            </a:r>
            <a:r>
              <a:rPr lang="es-ES" sz="1600" dirty="0" smtClean="0"/>
              <a:t>Tucumán.</a:t>
            </a:r>
          </a:p>
          <a:p>
            <a:pPr algn="just"/>
            <a:r>
              <a:rPr lang="es-ES" sz="1600" dirty="0" smtClean="0"/>
              <a:t> </a:t>
            </a:r>
            <a:endParaRPr lang="es-ES" sz="1200" dirty="0" smtClean="0"/>
          </a:p>
          <a:p>
            <a:pPr algn="just">
              <a:buFont typeface="Wingdings" pitchFamily="2" charset="2"/>
              <a:buChar char="Ø"/>
            </a:pPr>
            <a:r>
              <a:rPr lang="es-ES" sz="1600" dirty="0" smtClean="0"/>
              <a:t> Se </a:t>
            </a:r>
            <a:r>
              <a:rPr lang="es-ES" sz="1600" dirty="0"/>
              <a:t>establece en cero por ciento (0%) la alícuota en el Impuesto de Sellos para los instrumentos que se celebren como consecuencia directa de las obras que se ejecuten en el marco del “Plan Nacional de Vivienda”, creado mediante Resolución N° 122-E/2017 del Ministerio del Interior, Obras Públicas y Vivienda de la Nación. </a:t>
            </a:r>
          </a:p>
          <a:p>
            <a:pPr algn="just"/>
            <a:endParaRPr lang="es-ES" sz="1200" dirty="0" smtClean="0"/>
          </a:p>
          <a:p>
            <a:pPr algn="just">
              <a:buFont typeface="Wingdings" pitchFamily="2" charset="2"/>
              <a:buChar char="Ø"/>
            </a:pPr>
            <a:r>
              <a:rPr lang="es-ES" sz="1600" dirty="0" smtClean="0"/>
              <a:t>Para </a:t>
            </a:r>
            <a:r>
              <a:rPr lang="es-ES" sz="1600" dirty="0"/>
              <a:t>los instrumentos que se celebren a partir de la entrada en vigencia del presente Decreto.</a:t>
            </a:r>
          </a:p>
          <a:p>
            <a:pPr algn="just"/>
            <a:r>
              <a:rPr lang="es-ES" sz="1200" dirty="0"/>
              <a:t> </a:t>
            </a:r>
          </a:p>
          <a:p>
            <a:pPr algn="just">
              <a:buFont typeface="Wingdings" pitchFamily="2" charset="2"/>
              <a:buChar char="Ø"/>
            </a:pPr>
            <a:r>
              <a:rPr lang="es-ES" sz="1600" dirty="0" smtClean="0"/>
              <a:t> Se </a:t>
            </a:r>
            <a:r>
              <a:rPr lang="es-ES" sz="1600" dirty="0"/>
              <a:t>faculta a la DGR para dictar todas las normas reglamentarias, aclaratorias y complementarias, como así también establecer los requisitos, condiciones y formalidades que considere necesarios a los fines de la aplicación y fiscalización de lo establecido por el presente Decreto.</a:t>
            </a:r>
          </a:p>
          <a:p>
            <a:pPr algn="just"/>
            <a:r>
              <a:rPr lang="es-ES" sz="1200" dirty="0"/>
              <a:t> </a:t>
            </a:r>
          </a:p>
          <a:p>
            <a:pPr algn="just">
              <a:buFont typeface="Wingdings" pitchFamily="2" charset="2"/>
              <a:buChar char="Ø"/>
            </a:pPr>
            <a:r>
              <a:rPr lang="es-ES" sz="1600" dirty="0"/>
              <a:t> </a:t>
            </a:r>
            <a:r>
              <a:rPr lang="es-ES" sz="1600" dirty="0" smtClean="0"/>
              <a:t>Vigencia </a:t>
            </a:r>
            <a:r>
              <a:rPr lang="es-ES" sz="1600" dirty="0"/>
              <a:t>a partir de su publicación en el Boletín Oficial, 26/4/2018.</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85720" y="1142984"/>
            <a:ext cx="8715404" cy="4278094"/>
          </a:xfrm>
          <a:prstGeom prst="rect">
            <a:avLst/>
          </a:prstGeom>
          <a:noFill/>
          <a:ln w="9525">
            <a:noFill/>
            <a:miter lim="800000"/>
            <a:headEnd/>
            <a:tailEnd/>
          </a:ln>
        </p:spPr>
        <p:txBody>
          <a:bodyPr wrap="square">
            <a:spAutoFit/>
          </a:bodyPr>
          <a:lstStyle/>
          <a:p>
            <a:pPr algn="ctr"/>
            <a:r>
              <a:rPr lang="es-ES" sz="1600" b="1" u="sng" dirty="0"/>
              <a:t>DECRETO Nº 1.251/3 (ME)-2018</a:t>
            </a:r>
            <a:endParaRPr lang="es-ES" sz="1600" dirty="0"/>
          </a:p>
          <a:p>
            <a:pPr algn="ctr"/>
            <a:r>
              <a:rPr lang="es-ES" dirty="0"/>
              <a:t>Emisión: 23/4/2018 BO (Tucumán): 26/4/2018</a:t>
            </a:r>
          </a:p>
          <a:p>
            <a:r>
              <a:rPr lang="es-ES" sz="1600" dirty="0"/>
              <a:t> </a:t>
            </a:r>
          </a:p>
          <a:p>
            <a:pPr algn="ctr"/>
            <a:r>
              <a:rPr lang="es-ES" sz="1600" b="1" dirty="0"/>
              <a:t>Alícuota cero por ciento (0%) Impuesto Ingresos Brutos</a:t>
            </a:r>
            <a:endParaRPr lang="es-ES" sz="1600" dirty="0"/>
          </a:p>
          <a:p>
            <a:r>
              <a:rPr lang="es-ES" sz="1600" dirty="0"/>
              <a:t> </a:t>
            </a:r>
          </a:p>
          <a:p>
            <a:pPr algn="just"/>
            <a:r>
              <a:rPr lang="es-ES" sz="1600" dirty="0"/>
              <a:t>De acuerdo al Acta Compromiso entre la Secretaría de Vivienda y Hábitat de la Nación y el Instituto Provincial de Vivienda y Desarrollo Urbano de la Provincia de Tucumán.</a:t>
            </a:r>
          </a:p>
          <a:p>
            <a:pPr algn="just"/>
            <a:r>
              <a:rPr lang="es-ES" sz="1600" dirty="0"/>
              <a:t> </a:t>
            </a:r>
          </a:p>
          <a:p>
            <a:pPr algn="just">
              <a:buFont typeface="Wingdings" pitchFamily="2" charset="2"/>
              <a:buChar char="Ø"/>
            </a:pPr>
            <a:r>
              <a:rPr lang="es-ES" sz="1600" dirty="0"/>
              <a:t>  </a:t>
            </a:r>
            <a:r>
              <a:rPr lang="es-ES" sz="1600" dirty="0" smtClean="0"/>
              <a:t>Se </a:t>
            </a:r>
            <a:r>
              <a:rPr lang="es-ES" sz="1600" dirty="0"/>
              <a:t>establece la alícuota del cero por ciento (0%) en el Impuesto sobre los Ingresos Brutos para la actividad de la construcción, solo respecto de aquellos ingresos que se obtengan exclusivamente como retribución por la ejecución de las obras que se realicen en el marco del “Plan Nacional de Vivienda”, creado mediante Resolución N° 122-E/2017 del Ministerio del Interior, Obras Públicas y Vivienda de la Nación.</a:t>
            </a:r>
          </a:p>
          <a:p>
            <a:pPr algn="just"/>
            <a:r>
              <a:rPr lang="es-ES" sz="1600" dirty="0"/>
              <a:t> </a:t>
            </a:r>
          </a:p>
          <a:p>
            <a:pPr algn="just">
              <a:buFont typeface="Wingdings" pitchFamily="2" charset="2"/>
              <a:buChar char="Ø"/>
            </a:pPr>
            <a:r>
              <a:rPr lang="es-ES" sz="1600" dirty="0"/>
              <a:t> </a:t>
            </a:r>
            <a:r>
              <a:rPr lang="es-ES" sz="1600" dirty="0" smtClean="0"/>
              <a:t> </a:t>
            </a:r>
            <a:r>
              <a:rPr lang="es-ES" sz="1600" dirty="0"/>
              <a:t>Vigencia a partir del anticipo del Impuesto sobre los Ingresos Brutos, cuyo vencimiento general opere en el mes inmediato siguiente al de su publicación en el Boletín Oficial. Abril de 2018.</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12293"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12294"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p:nvPr/>
        </p:nvSpPr>
        <p:spPr>
          <a:xfrm>
            <a:off x="214313" y="1214438"/>
            <a:ext cx="8643937" cy="5508625"/>
          </a:xfrm>
          <a:prstGeom prst="rect">
            <a:avLst/>
          </a:prstGeom>
          <a:noFill/>
        </p:spPr>
        <p:txBody>
          <a:bodyPr>
            <a:spAutoFit/>
          </a:bodyPr>
          <a:lstStyle/>
          <a:p>
            <a:pPr algn="just">
              <a:defRPr/>
            </a:pPr>
            <a:r>
              <a:rPr lang="es-AR" sz="2200" b="1" i="1" cap="all" dirty="0">
                <a:latin typeface="Calibri" pitchFamily="34" charset="0"/>
                <a:cs typeface="Calibri" pitchFamily="34" charset="0"/>
              </a:rPr>
              <a:t>1- </a:t>
            </a:r>
            <a:r>
              <a:rPr lang="es-AR" sz="2200" b="1" cap="all" dirty="0">
                <a:latin typeface="Calibri" pitchFamily="34" charset="0"/>
                <a:cs typeface="Calibri" pitchFamily="34" charset="0"/>
              </a:rPr>
              <a:t>Impuesto a las Ganancias. Reforma impositiva. Se reglamenta la renta financiera. DR 279/2018. BO: 09/04/2018.</a:t>
            </a:r>
            <a:endParaRPr lang="es-AR" sz="2200" i="1" dirty="0">
              <a:latin typeface="Calibri" pitchFamily="34" charset="0"/>
              <a:cs typeface="Calibri" pitchFamily="34" charset="0"/>
            </a:endParaRPr>
          </a:p>
          <a:p>
            <a:pPr algn="just">
              <a:defRPr/>
            </a:pPr>
            <a:r>
              <a:rPr lang="es-AR" sz="2200" b="1" cap="all" dirty="0">
                <a:latin typeface="Calibri" pitchFamily="34" charset="0"/>
                <a:cs typeface="Calibri" pitchFamily="34" charset="0"/>
              </a:rPr>
              <a:t> </a:t>
            </a:r>
            <a:endParaRPr lang="es-AR" sz="2200" i="1" dirty="0">
              <a:latin typeface="Calibri" pitchFamily="34" charset="0"/>
              <a:cs typeface="Calibri" pitchFamily="34" charset="0"/>
            </a:endParaRPr>
          </a:p>
          <a:p>
            <a:pPr algn="just">
              <a:defRPr/>
            </a:pPr>
            <a:r>
              <a:rPr lang="es-AR" sz="2200" dirty="0">
                <a:latin typeface="Calibri" pitchFamily="34" charset="0"/>
                <a:cs typeface="Calibri" pitchFamily="34" charset="0"/>
              </a:rPr>
              <a:t>Se reglamenta la aplicación del impuesto a las ganancias sobre la renta financiera de beneficiarios del exterior por la retención que se les practica con carácter de pago único y definitivo</a:t>
            </a:r>
          </a:p>
          <a:p>
            <a:pPr algn="just">
              <a:defRPr/>
            </a:pPr>
            <a:endParaRPr lang="es-AR" sz="2200" b="1" i="1" dirty="0">
              <a:latin typeface="Calibri" pitchFamily="34" charset="0"/>
              <a:cs typeface="Calibri" pitchFamily="34" charset="0"/>
            </a:endParaRPr>
          </a:p>
          <a:p>
            <a:pPr algn="just">
              <a:defRPr/>
            </a:pPr>
            <a:r>
              <a:rPr lang="es-AR" sz="2200" b="1" i="1" dirty="0">
                <a:latin typeface="Calibri" pitchFamily="34" charset="0"/>
                <a:cs typeface="Calibri" pitchFamily="34" charset="0"/>
              </a:rPr>
              <a:t>2- </a:t>
            </a:r>
            <a:r>
              <a:rPr lang="es-AR" sz="2200" b="1" cap="all" dirty="0">
                <a:latin typeface="Calibri" pitchFamily="34" charset="0"/>
                <a:cs typeface="Calibri" pitchFamily="34" charset="0"/>
              </a:rPr>
              <a:t>Impuesto a las Ganancias. Renta financiera de beneficiarios del exterior. La AFIP establece la forma de efectuar la retención y el ingreso del gravamen. </a:t>
            </a:r>
            <a:r>
              <a:rPr lang="es-AR" sz="2200" b="1" cap="all" dirty="0" err="1">
                <a:latin typeface="Calibri" pitchFamily="34" charset="0"/>
                <a:cs typeface="Calibri" pitchFamily="34" charset="0"/>
              </a:rPr>
              <a:t>rg</a:t>
            </a:r>
            <a:r>
              <a:rPr lang="es-AR" sz="2200" b="1" cap="all" dirty="0">
                <a:latin typeface="Calibri" pitchFamily="34" charset="0"/>
                <a:cs typeface="Calibri" pitchFamily="34" charset="0"/>
              </a:rPr>
              <a:t> </a:t>
            </a:r>
            <a:r>
              <a:rPr lang="es-AR" sz="2200" b="1" cap="all" dirty="0" err="1">
                <a:latin typeface="Calibri" pitchFamily="34" charset="0"/>
                <a:cs typeface="Calibri" pitchFamily="34" charset="0"/>
              </a:rPr>
              <a:t>afip</a:t>
            </a:r>
            <a:r>
              <a:rPr lang="es-AR" sz="2200" b="1" cap="all" dirty="0">
                <a:latin typeface="Calibri" pitchFamily="34" charset="0"/>
                <a:cs typeface="Calibri" pitchFamily="34" charset="0"/>
              </a:rPr>
              <a:t> 4227. </a:t>
            </a:r>
            <a:r>
              <a:rPr lang="es-AR" sz="2200" b="1" cap="all" dirty="0" err="1">
                <a:latin typeface="Calibri" pitchFamily="34" charset="0"/>
                <a:cs typeface="Calibri" pitchFamily="34" charset="0"/>
              </a:rPr>
              <a:t>bo</a:t>
            </a:r>
            <a:r>
              <a:rPr lang="es-AR" sz="2200" b="1" cap="all" dirty="0">
                <a:latin typeface="Calibri" pitchFamily="34" charset="0"/>
                <a:cs typeface="Calibri" pitchFamily="34" charset="0"/>
              </a:rPr>
              <a:t>: 12/04/2018.</a:t>
            </a:r>
            <a:endParaRPr lang="es-AR" sz="2200" i="1" dirty="0">
              <a:latin typeface="Calibri" pitchFamily="34" charset="0"/>
              <a:cs typeface="Calibri" pitchFamily="34" charset="0"/>
            </a:endParaRPr>
          </a:p>
          <a:p>
            <a:pPr algn="just">
              <a:defRPr/>
            </a:pPr>
            <a:r>
              <a:rPr lang="es-AR" sz="2200" b="1" cap="all" dirty="0">
                <a:latin typeface="Calibri" pitchFamily="34" charset="0"/>
                <a:cs typeface="Calibri" pitchFamily="34" charset="0"/>
              </a:rPr>
              <a:t> </a:t>
            </a:r>
            <a:endParaRPr lang="es-AR" sz="2200" i="1" dirty="0">
              <a:latin typeface="Calibri" pitchFamily="34" charset="0"/>
              <a:cs typeface="Calibri" pitchFamily="34" charset="0"/>
            </a:endParaRPr>
          </a:p>
          <a:p>
            <a:pPr algn="just">
              <a:defRPr/>
            </a:pPr>
            <a:r>
              <a:rPr lang="es-AR" sz="2200" dirty="0">
                <a:latin typeface="Calibri" pitchFamily="34" charset="0"/>
                <a:cs typeface="Calibri" pitchFamily="34" charset="0"/>
              </a:rPr>
              <a:t>La AFIP establece la forma de efectuar la retención del impuesto a las ganancias, con carácter de pago único y definitivo, y su correspondiente ingreso, para las inversiones sobre renta financiera de los beneficiarios del exterior</a:t>
            </a:r>
            <a:endParaRPr lang="es-AR" sz="2200" b="1" i="1" dirty="0">
              <a:latin typeface="Calibri" pitchFamily="34" charset="0"/>
              <a:cs typeface="Calibri"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071546"/>
            <a:ext cx="8715436" cy="5509200"/>
          </a:xfrm>
          <a:prstGeom prst="rect">
            <a:avLst/>
          </a:prstGeom>
          <a:noFill/>
          <a:ln w="9525">
            <a:noFill/>
            <a:miter lim="800000"/>
            <a:headEnd/>
            <a:tailEnd/>
          </a:ln>
        </p:spPr>
        <p:txBody>
          <a:bodyPr wrap="square">
            <a:spAutoFit/>
          </a:bodyPr>
          <a:lstStyle/>
          <a:p>
            <a:pPr algn="ctr"/>
            <a:r>
              <a:rPr lang="es-ES" sz="1600" b="1" u="sng" dirty="0"/>
              <a:t>DECRETO Nº 1.252/3 (ME)-2018</a:t>
            </a:r>
            <a:endParaRPr lang="es-ES" sz="1600" dirty="0"/>
          </a:p>
          <a:p>
            <a:pPr algn="ctr"/>
            <a:r>
              <a:rPr lang="es-ES" dirty="0"/>
              <a:t>Emisión: 23/4/2018 BO (Tucumán): 26/4/2018</a:t>
            </a:r>
          </a:p>
          <a:p>
            <a:r>
              <a:rPr lang="es-ES" sz="1600" dirty="0"/>
              <a:t> </a:t>
            </a:r>
          </a:p>
          <a:p>
            <a:pPr algn="ctr"/>
            <a:r>
              <a:rPr lang="es-ES" sz="1600" b="1" dirty="0"/>
              <a:t>Alícuota de cero por ciento (0%)  en el Impuesto para la Salud Pública</a:t>
            </a:r>
            <a:endParaRPr lang="es-ES" sz="1600" dirty="0"/>
          </a:p>
          <a:p>
            <a:r>
              <a:rPr lang="es-ES" sz="1600" dirty="0"/>
              <a:t> </a:t>
            </a:r>
          </a:p>
          <a:p>
            <a:pPr algn="just"/>
            <a:r>
              <a:rPr lang="es-ES" sz="1600" dirty="0"/>
              <a:t>Debido al Acta Compromiso entre la Secretaría de Vivienda y Hábitat de la Nación y el Instituto Provincial de Vivienda y Desarrollo Urbano de la Provincia de Tucumán.</a:t>
            </a:r>
          </a:p>
          <a:p>
            <a:pPr algn="just"/>
            <a:r>
              <a:rPr lang="es-ES" sz="1600" dirty="0"/>
              <a:t> </a:t>
            </a:r>
          </a:p>
          <a:p>
            <a:pPr algn="just">
              <a:buFont typeface="Wingdings" pitchFamily="2" charset="2"/>
              <a:buChar char="Ø"/>
            </a:pPr>
            <a:r>
              <a:rPr lang="es-ES" sz="1600" dirty="0" smtClean="0"/>
              <a:t> Se </a:t>
            </a:r>
            <a:r>
              <a:rPr lang="es-ES" sz="1600" dirty="0"/>
              <a:t>establece en cero por ciento (0%) la alícuota en el Impuesto para la Salud Pública, para la actividad de la construcción, solo respecto de las retribuciones que se devenguen exclusivamente por la ejecución de las obras que se realicen en el marco del “Plan Nacional de Vivienda”, creado mediante Resolución N° 122-E/2017 del Ministerio del Interior, Obras Públicas y Vivienda de la Nación. </a:t>
            </a:r>
          </a:p>
          <a:p>
            <a:pPr algn="just"/>
            <a:r>
              <a:rPr lang="es-ES" sz="1600" dirty="0"/>
              <a:t> </a:t>
            </a:r>
          </a:p>
          <a:p>
            <a:pPr algn="just">
              <a:buFont typeface="Wingdings" pitchFamily="2" charset="2"/>
              <a:buChar char="Ø"/>
            </a:pPr>
            <a:r>
              <a:rPr lang="es-ES" sz="1600" dirty="0" smtClean="0"/>
              <a:t> Se </a:t>
            </a:r>
            <a:r>
              <a:rPr lang="es-ES" sz="1600" dirty="0"/>
              <a:t>faculta a la DGR para dictar todas las normas reglamentarias, aclaratorias y complementarias, como así también establecer los requisitos, condiciones y formalidades que considere necesarios a los fines de la aplicación y fiscalización de lo establecido por el presente Decreto.</a:t>
            </a:r>
          </a:p>
          <a:p>
            <a:pPr algn="just"/>
            <a:r>
              <a:rPr lang="es-ES" sz="1600" dirty="0"/>
              <a:t> </a:t>
            </a:r>
          </a:p>
          <a:p>
            <a:pPr algn="just">
              <a:buFont typeface="Wingdings" pitchFamily="2" charset="2"/>
              <a:buChar char="Ø"/>
            </a:pPr>
            <a:r>
              <a:rPr lang="es-ES" sz="1600" dirty="0"/>
              <a:t> </a:t>
            </a:r>
            <a:r>
              <a:rPr lang="es-ES" sz="1600" dirty="0" smtClean="0"/>
              <a:t>Vigencia </a:t>
            </a:r>
            <a:r>
              <a:rPr lang="es-ES" sz="1600" dirty="0"/>
              <a:t>a partir del anticipo del Impuesto para la Salud Pública, cuyo vencimiento general opere en el mes inmediato siguiente al de su publicación en el Boletín Oficial. Anticipo de abril 2018.</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4462760"/>
          </a:xfrm>
          <a:prstGeom prst="rect">
            <a:avLst/>
          </a:prstGeom>
          <a:noFill/>
          <a:ln w="9525">
            <a:noFill/>
            <a:miter lim="800000"/>
            <a:headEnd/>
            <a:tailEnd/>
          </a:ln>
        </p:spPr>
        <p:txBody>
          <a:bodyPr wrap="square">
            <a:spAutoFit/>
          </a:bodyPr>
          <a:lstStyle/>
          <a:p>
            <a:pPr algn="ctr"/>
            <a:r>
              <a:rPr lang="es-ES" sz="1600" b="1" u="sng" dirty="0"/>
              <a:t>DECRETO Nº 1.264/3 (ME)-2018</a:t>
            </a:r>
            <a:endParaRPr lang="es-ES" sz="1600" dirty="0"/>
          </a:p>
          <a:p>
            <a:pPr algn="ctr"/>
            <a:r>
              <a:rPr lang="es-ES" dirty="0"/>
              <a:t>Emisión: 23/4/2018 BO (Tucumán): 26/4/2018</a:t>
            </a:r>
          </a:p>
          <a:p>
            <a:r>
              <a:rPr lang="es-ES" dirty="0"/>
              <a:t> </a:t>
            </a:r>
          </a:p>
          <a:p>
            <a:pPr algn="ctr"/>
            <a:r>
              <a:rPr lang="es-ES" sz="1600" b="1" dirty="0"/>
              <a:t>Alícuota del cero por ciento (0%) en el Impuesto sobre los Ingresos Brutos</a:t>
            </a:r>
            <a:endParaRPr lang="es-ES" sz="1600" dirty="0"/>
          </a:p>
          <a:p>
            <a:r>
              <a:rPr lang="es-ES" sz="1600" dirty="0"/>
              <a:t> </a:t>
            </a:r>
          </a:p>
          <a:p>
            <a:pPr algn="just">
              <a:buFont typeface="Wingdings" pitchFamily="2" charset="2"/>
              <a:buChar char="Ø"/>
            </a:pPr>
            <a:r>
              <a:rPr lang="es-ES" sz="1600" dirty="0"/>
              <a:t> </a:t>
            </a:r>
            <a:r>
              <a:rPr lang="es-ES" sz="1600" dirty="0" smtClean="0"/>
              <a:t> </a:t>
            </a:r>
            <a:r>
              <a:rPr lang="es-ES" sz="1600" dirty="0"/>
              <a:t>Se establece hasta el 31 de diciembre de 2018, la alícuota del cero por ciento (0%) en el Impuesto sobre los Ingresos Brutos para la producción primaria de limón, siempre y cuando sea comercializada directamente por el propio productor primario.</a:t>
            </a:r>
          </a:p>
          <a:p>
            <a:pPr algn="just"/>
            <a:r>
              <a:rPr lang="es-ES" sz="1600" dirty="0"/>
              <a:t> </a:t>
            </a:r>
          </a:p>
          <a:p>
            <a:pPr lvl="0" algn="just">
              <a:buFont typeface="Wingdings" pitchFamily="2" charset="2"/>
              <a:buChar char="Ø"/>
            </a:pPr>
            <a:r>
              <a:rPr lang="es-ES" sz="1600" dirty="0" smtClean="0"/>
              <a:t>  Para </a:t>
            </a:r>
            <a:r>
              <a:rPr lang="es-ES" sz="1600" dirty="0"/>
              <a:t>su procedencia, los productores beneficiarios deberán dar estricto cumplimiento con el pago de las tasas que pudieran corresponder por aplicación de las Leyes </a:t>
            </a:r>
            <a:r>
              <a:rPr lang="es-ES" sz="1600" dirty="0" err="1"/>
              <a:t>Nros</a:t>
            </a:r>
            <a:r>
              <a:rPr lang="es-ES" sz="1600" dirty="0"/>
              <a:t>. 5020 y 7139 y no registrar causas judiciales en trámite referidas a las mismas.</a:t>
            </a:r>
          </a:p>
          <a:p>
            <a:pPr algn="just"/>
            <a:r>
              <a:rPr lang="es-ES" sz="1600" dirty="0"/>
              <a:t> </a:t>
            </a:r>
          </a:p>
          <a:p>
            <a:pPr lvl="0" algn="just">
              <a:buFont typeface="Wingdings" pitchFamily="2" charset="2"/>
              <a:buChar char="Ø"/>
            </a:pPr>
            <a:r>
              <a:rPr lang="es-ES" sz="1600" dirty="0" smtClean="0"/>
              <a:t>  La </a:t>
            </a:r>
            <a:r>
              <a:rPr lang="es-ES" sz="1600" dirty="0"/>
              <a:t>Estación Experimental Agro-Industrial “Obispo </a:t>
            </a:r>
            <a:r>
              <a:rPr lang="es-ES" sz="1600" dirty="0" err="1"/>
              <a:t>Colombres</a:t>
            </a:r>
            <a:r>
              <a:rPr lang="es-ES" sz="1600" dirty="0"/>
              <a:t>” y la Dirección de Recursos Hídricos tendrán a su cargo la elaboración y validación de un registro de productores que verifiquen el cumplimiento del pago de las tasas previstas en las Leyes </a:t>
            </a:r>
            <a:r>
              <a:rPr lang="es-ES" sz="1600" dirty="0" err="1"/>
              <a:t>Nros</a:t>
            </a:r>
            <a:r>
              <a:rPr lang="es-ES" sz="1600" dirty="0"/>
              <a:t>. 5020 y 7139, respectivamente.</a:t>
            </a:r>
          </a:p>
          <a:p>
            <a:pPr algn="just"/>
            <a:r>
              <a:rPr lang="es-ES" sz="1600" dirty="0"/>
              <a:t> </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dirty="0"/>
              <a:t>
</a:t>
            </a:r>
            <a:r>
              <a:rPr lang="es-AR" sz="4000" dirty="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5509200"/>
          </a:xfrm>
          <a:prstGeom prst="rect">
            <a:avLst/>
          </a:prstGeom>
          <a:noFill/>
          <a:ln w="9525">
            <a:noFill/>
            <a:miter lim="800000"/>
            <a:headEnd/>
            <a:tailEnd/>
          </a:ln>
        </p:spPr>
        <p:txBody>
          <a:bodyPr wrap="square">
            <a:spAutoFit/>
          </a:bodyPr>
          <a:lstStyle/>
          <a:p>
            <a:pPr lvl="0" algn="just">
              <a:buFont typeface="Wingdings" pitchFamily="2" charset="2"/>
              <a:buChar char="Ø"/>
            </a:pPr>
            <a:r>
              <a:rPr lang="es-ES" sz="1600" dirty="0" smtClean="0"/>
              <a:t>  Dichos registros deberán ponerse en conocimiento de la Dirección General de Rentas a los efectos de que se proceda a la registración de los productores alcanzados por el beneficio previsto por el artículo 1°, con el fin de hacer operativo y aplicable el presente régimen.- </a:t>
            </a:r>
          </a:p>
          <a:p>
            <a:pPr algn="just"/>
            <a:r>
              <a:rPr lang="es-ES" sz="1600" dirty="0" smtClean="0"/>
              <a:t> </a:t>
            </a:r>
          </a:p>
          <a:p>
            <a:pPr algn="just">
              <a:buFont typeface="Wingdings" pitchFamily="2" charset="2"/>
              <a:buChar char="Ø"/>
            </a:pPr>
            <a:r>
              <a:rPr lang="es-ES" sz="1600" dirty="0"/>
              <a:t> </a:t>
            </a:r>
            <a:r>
              <a:rPr lang="es-ES" sz="1600" dirty="0" smtClean="0"/>
              <a:t> </a:t>
            </a:r>
            <a:r>
              <a:rPr lang="es-ES" sz="1600" dirty="0" smtClean="0"/>
              <a:t>Se faculta a la Dirección General de Rentas a dictar las normas reglamentarias necesarias para la aplicación del presente instrumento legal.</a:t>
            </a:r>
          </a:p>
          <a:p>
            <a:pPr algn="just"/>
            <a:r>
              <a:rPr lang="es-ES" sz="1600" dirty="0" smtClean="0"/>
              <a:t> </a:t>
            </a:r>
          </a:p>
          <a:p>
            <a:pPr algn="just">
              <a:buFont typeface="Wingdings" pitchFamily="2" charset="2"/>
              <a:buChar char="Ø"/>
            </a:pPr>
            <a:r>
              <a:rPr lang="es-ES" sz="1600" dirty="0" smtClean="0"/>
              <a:t>  Vigencia a partir del anticipo correspondiente al mes de enero de 2018, inclusive.</a:t>
            </a:r>
          </a:p>
          <a:p>
            <a:pPr algn="just">
              <a:buFont typeface="Wingdings" pitchFamily="2" charset="2"/>
              <a:buChar char="Ø"/>
            </a:pPr>
            <a:endParaRPr lang="es-ES" sz="1600" dirty="0" smtClean="0"/>
          </a:p>
          <a:p>
            <a:pPr algn="just">
              <a:buFont typeface="Wingdings" pitchFamily="2" charset="2"/>
              <a:buChar char="Ø"/>
            </a:pPr>
            <a:endParaRPr lang="es-ES" sz="1600" dirty="0" smtClean="0"/>
          </a:p>
          <a:p>
            <a:pPr algn="just"/>
            <a:r>
              <a:rPr lang="es-ES" sz="1600" b="1" i="1" dirty="0" smtClean="0"/>
              <a:t>LEY </a:t>
            </a:r>
            <a:r>
              <a:rPr lang="es-ES" sz="1600" b="1" i="1" dirty="0"/>
              <a:t>Nº 5020 </a:t>
            </a:r>
            <a:r>
              <a:rPr lang="es-ES" sz="1600" b="1" i="1" dirty="0" smtClean="0"/>
              <a:t> Regula el funcionamiento de l</a:t>
            </a:r>
            <a:r>
              <a:rPr lang="es-ES" sz="1600" i="1" dirty="0" smtClean="0"/>
              <a:t>a </a:t>
            </a:r>
            <a:r>
              <a:rPr lang="es-ES" sz="1600" i="1" dirty="0"/>
              <a:t>Estación Experimental </a:t>
            </a:r>
            <a:r>
              <a:rPr lang="es-ES" sz="1600" i="1" dirty="0" smtClean="0"/>
              <a:t>Agro-Industrial </a:t>
            </a:r>
            <a:r>
              <a:rPr lang="es-ES" sz="1600" i="1" dirty="0"/>
              <a:t>"Obispo </a:t>
            </a:r>
            <a:r>
              <a:rPr lang="es-ES" sz="1600" i="1" dirty="0" err="1"/>
              <a:t>Colombres</a:t>
            </a:r>
            <a:r>
              <a:rPr lang="es-ES" sz="1600" i="1" dirty="0"/>
              <a:t>", entidad autárquica que mantendrá sus relaciones con el Poder Ejecutivo por intermedio del Ministerio de Desarrollo Productivo y que tendrá por objeto procurar solución a los problemas de la producción agrícola-ganadera de la Provincia y de sus industrias derivadas, mediante la investigación científica.</a:t>
            </a:r>
            <a:endParaRPr lang="es-ES" sz="1600" dirty="0"/>
          </a:p>
          <a:p>
            <a:pPr algn="just"/>
            <a:endParaRPr lang="es-ES" sz="1600" b="1" i="1" dirty="0" smtClean="0"/>
          </a:p>
          <a:p>
            <a:pPr algn="just"/>
            <a:r>
              <a:rPr lang="es-ES" sz="1600" b="1" i="1" dirty="0" smtClean="0"/>
              <a:t>LEY </a:t>
            </a:r>
            <a:r>
              <a:rPr lang="es-ES" sz="1600" b="1" i="1" dirty="0"/>
              <a:t>Nº </a:t>
            </a:r>
            <a:r>
              <a:rPr lang="es-ES" sz="1600" b="1" i="1" dirty="0" smtClean="0"/>
              <a:t>7139 </a:t>
            </a:r>
            <a:r>
              <a:rPr lang="es-ES" sz="1600" i="1" dirty="0" smtClean="0"/>
              <a:t>Ley </a:t>
            </a:r>
            <a:r>
              <a:rPr lang="es-ES" sz="1600" i="1" dirty="0"/>
              <a:t>de Aguas </a:t>
            </a:r>
            <a:r>
              <a:rPr lang="es-ES" sz="1600" i="1" dirty="0" smtClean="0"/>
              <a:t>– Regula el DOMINIO </a:t>
            </a:r>
            <a:r>
              <a:rPr lang="es-ES" sz="1600" i="1" dirty="0"/>
              <a:t>DE LAS AGUAS </a:t>
            </a:r>
            <a:r>
              <a:rPr lang="es-ES" sz="1600" i="1" dirty="0" smtClean="0"/>
              <a:t>PUBLICAS. </a:t>
            </a:r>
            <a:endParaRPr lang="es-ES" sz="1600" dirty="0"/>
          </a:p>
          <a:p>
            <a:pPr algn="just"/>
            <a:r>
              <a:rPr lang="es-ES" sz="1600" i="1" dirty="0"/>
              <a:t>Art. 4.– Créase la Dirección de Irrigación de la Provincia, organismo descentralizado que será autoridad de aplicación de la presente y se vinculará con el Poder Ejecutivo a través de la Secretaría de Estado de Agricultura y Ganadería. El director y subdirector de la misma serán designados por el Poder Ejecutivo.</a:t>
            </a:r>
            <a:endParaRPr lang="es-ES" sz="1600" dirty="0"/>
          </a:p>
          <a:p>
            <a:pPr algn="just"/>
            <a:endParaRPr lang="es-ES" sz="1600" dirty="0" smtClean="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5262979"/>
          </a:xfrm>
          <a:prstGeom prst="rect">
            <a:avLst/>
          </a:prstGeom>
          <a:noFill/>
          <a:ln w="9525">
            <a:noFill/>
            <a:miter lim="800000"/>
            <a:headEnd/>
            <a:tailEnd/>
          </a:ln>
        </p:spPr>
        <p:txBody>
          <a:bodyPr wrap="square">
            <a:spAutoFit/>
          </a:bodyPr>
          <a:lstStyle/>
          <a:p>
            <a:pPr algn="ctr"/>
            <a:r>
              <a:rPr lang="es-ES" sz="1600" b="1" u="sng" dirty="0"/>
              <a:t>RESOLUCIÓN GENERAL Nº 53/2018</a:t>
            </a:r>
            <a:endParaRPr lang="es-ES" sz="1600" dirty="0"/>
          </a:p>
          <a:p>
            <a:pPr algn="ctr"/>
            <a:r>
              <a:rPr lang="es-ES" sz="1600" dirty="0"/>
              <a:t>Emisión: 7/5/2018 BO (Tucumán): 8/5/2018</a:t>
            </a:r>
          </a:p>
          <a:p>
            <a:pPr algn="just"/>
            <a:r>
              <a:rPr lang="es-ES" sz="1600" dirty="0"/>
              <a:t> </a:t>
            </a:r>
          </a:p>
          <a:p>
            <a:pPr algn="ctr"/>
            <a:r>
              <a:rPr lang="es-ES" sz="1600" b="1" dirty="0"/>
              <a:t>Norma Reglamentaria Decreto Nº 1264/3 (ME)-2018</a:t>
            </a:r>
            <a:endParaRPr lang="es-ES" sz="1600" dirty="0"/>
          </a:p>
          <a:p>
            <a:pPr algn="just"/>
            <a:r>
              <a:rPr lang="es-ES" sz="1600" dirty="0"/>
              <a:t> </a:t>
            </a:r>
          </a:p>
          <a:p>
            <a:pPr algn="just"/>
            <a:r>
              <a:rPr lang="es-ES" sz="1600" dirty="0"/>
              <a:t>La Estación Experimental Agro-Industrial “Obispo </a:t>
            </a:r>
            <a:r>
              <a:rPr lang="es-ES" sz="1600" dirty="0" err="1"/>
              <a:t>Colombres</a:t>
            </a:r>
            <a:r>
              <a:rPr lang="es-ES" sz="1600" dirty="0"/>
              <a:t>” y la Dirección de Recursos Hídricos deberán informar a la DGR el registro de productores que verifiquen el cumplimiento en tiempo y forma con el pago de las tasas que pudieran corresponder por aplicación de las Leyes </a:t>
            </a:r>
            <a:r>
              <a:rPr lang="es-ES" sz="1600" dirty="0" err="1"/>
              <a:t>Nros</a:t>
            </a:r>
            <a:r>
              <a:rPr lang="es-ES" sz="1600" dirty="0"/>
              <a:t>. 5020 y 7139 y/o que no registren causas judiciales en trámite referidas a las mismas. </a:t>
            </a:r>
            <a:endParaRPr lang="es-ES" sz="1600" dirty="0" smtClean="0"/>
          </a:p>
          <a:p>
            <a:pPr algn="just"/>
            <a:endParaRPr lang="es-ES" sz="1600" dirty="0"/>
          </a:p>
          <a:p>
            <a:pPr algn="just">
              <a:buFont typeface="Wingdings" pitchFamily="2" charset="2"/>
              <a:buChar char="Ø"/>
            </a:pPr>
            <a:r>
              <a:rPr lang="es-ES" sz="1600" dirty="0" smtClean="0"/>
              <a:t>  No </a:t>
            </a:r>
            <a:r>
              <a:rPr lang="es-ES" sz="1600" dirty="0"/>
              <a:t>se considerará incumplimiento los ingresos extemporáneos cuando los mismos, con más los intereses establecidos en el artículo 50 del Código Tributario Provincial, se efectúen dentro del mes calendario en que se produzca el vencimiento general de la respectiva obligación.</a:t>
            </a:r>
          </a:p>
          <a:p>
            <a:pPr algn="just"/>
            <a:r>
              <a:rPr lang="es-ES" sz="1600" dirty="0"/>
              <a:t> </a:t>
            </a:r>
          </a:p>
          <a:p>
            <a:pPr algn="just">
              <a:buFont typeface="Wingdings" pitchFamily="2" charset="2"/>
              <a:buChar char="Ø"/>
            </a:pPr>
            <a:r>
              <a:rPr lang="es-ES" sz="1600" dirty="0" smtClean="0"/>
              <a:t>  La </a:t>
            </a:r>
            <a:r>
              <a:rPr lang="es-ES" sz="1600" dirty="0"/>
              <a:t>información a la cual se refiere el artículo anterior deberá suministrase mediante nota -en carácter de declaración jurada y soporte óptico (CD)- en forma mensual, hasta el día 10 (diez) del mes calendario siguiente al cual se informa.</a:t>
            </a:r>
          </a:p>
          <a:p>
            <a:pPr algn="just"/>
            <a:r>
              <a:rPr lang="es-ES" sz="1600" b="1" dirty="0"/>
              <a:t> </a:t>
            </a:r>
            <a:endParaRPr lang="es-ES" sz="1600" dirty="0"/>
          </a:p>
          <a:p>
            <a:pPr algn="just"/>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357298"/>
            <a:ext cx="8715436" cy="4031873"/>
          </a:xfrm>
          <a:prstGeom prst="rect">
            <a:avLst/>
          </a:prstGeom>
          <a:noFill/>
          <a:ln w="9525">
            <a:noFill/>
            <a:miter lim="800000"/>
            <a:headEnd/>
            <a:tailEnd/>
          </a:ln>
        </p:spPr>
        <p:txBody>
          <a:bodyPr wrap="square">
            <a:spAutoFit/>
          </a:bodyPr>
          <a:lstStyle/>
          <a:p>
            <a:pPr algn="just"/>
            <a:r>
              <a:rPr lang="es-ES" sz="1600" b="1" dirty="0" smtClean="0"/>
              <a:t>La </a:t>
            </a:r>
            <a:r>
              <a:rPr lang="es-ES" sz="1600" b="1" dirty="0"/>
              <a:t>información a suministrar deberá contener como mínimo los siguientes datos</a:t>
            </a:r>
            <a:r>
              <a:rPr lang="es-ES" sz="1600" b="1" dirty="0" smtClean="0"/>
              <a:t>:</a:t>
            </a:r>
          </a:p>
          <a:p>
            <a:pPr algn="just"/>
            <a:endParaRPr lang="es-ES" sz="1600" dirty="0"/>
          </a:p>
          <a:p>
            <a:pPr algn="just"/>
            <a:r>
              <a:rPr lang="es-ES" sz="1600" dirty="0"/>
              <a:t> 1. Apellido y nombre o razón social. </a:t>
            </a:r>
          </a:p>
          <a:p>
            <a:pPr algn="just"/>
            <a:r>
              <a:rPr lang="es-ES" sz="1600" dirty="0" smtClean="0"/>
              <a:t> 2</a:t>
            </a:r>
            <a:r>
              <a:rPr lang="es-ES" sz="1600" dirty="0"/>
              <a:t>. Domicilio. </a:t>
            </a:r>
          </a:p>
          <a:p>
            <a:pPr algn="just"/>
            <a:r>
              <a:rPr lang="es-ES" sz="1600" dirty="0"/>
              <a:t>3. Clave Única de Identificación Tributaria (C.U.I.T.). </a:t>
            </a:r>
          </a:p>
          <a:p>
            <a:pPr algn="just"/>
            <a:r>
              <a:rPr lang="es-ES" sz="1600" dirty="0"/>
              <a:t> </a:t>
            </a:r>
            <a:endParaRPr lang="es-ES" sz="1600" dirty="0" smtClean="0"/>
          </a:p>
          <a:p>
            <a:pPr algn="just">
              <a:buFont typeface="Wingdings" pitchFamily="2" charset="2"/>
              <a:buChar char="Ø"/>
            </a:pPr>
            <a:r>
              <a:rPr lang="es-ES" sz="1600" dirty="0"/>
              <a:t> </a:t>
            </a:r>
            <a:r>
              <a:rPr lang="es-ES" sz="1600" dirty="0" smtClean="0"/>
              <a:t>  La </a:t>
            </a:r>
            <a:r>
              <a:rPr lang="es-ES" sz="1600" dirty="0"/>
              <a:t>primera información a suministrar será la correspondiente a los meses enero a abril de 2018 -discriminada por mes calendario-, la cual deberá ponerse en conocimiento de esta Autoridad de Aplicación hasta el día 15 de mayo de 2018.</a:t>
            </a:r>
          </a:p>
          <a:p>
            <a:pPr algn="just"/>
            <a:r>
              <a:rPr lang="es-ES" sz="1600" dirty="0"/>
              <a:t> </a:t>
            </a:r>
          </a:p>
          <a:p>
            <a:pPr algn="just">
              <a:buFont typeface="Wingdings" pitchFamily="2" charset="2"/>
              <a:buChar char="Ø"/>
            </a:pPr>
            <a:r>
              <a:rPr lang="es-ES" sz="1600" dirty="0" smtClean="0"/>
              <a:t>    Los </a:t>
            </a:r>
            <a:r>
              <a:rPr lang="es-ES" sz="1600" dirty="0"/>
              <a:t>productores que se encuentren informados por los Organismos mencionados en el artículo 1°, gozarán del beneficio de la alícuota del cero por ciento (0%) en el Impuesto sobre los Ingresos Brutos en el anticipo del gravamen correspondiente al mes calendario respecto del cual se brinda la información.</a:t>
            </a:r>
          </a:p>
          <a:p>
            <a:pPr algn="just"/>
            <a:r>
              <a:rPr lang="es-ES" sz="1600" dirty="0"/>
              <a:t> </a:t>
            </a:r>
          </a:p>
          <a:p>
            <a:pPr algn="just">
              <a:buFont typeface="Wingdings" pitchFamily="2" charset="2"/>
              <a:buChar char="Ø"/>
            </a:pPr>
            <a:r>
              <a:rPr lang="es-ES" sz="1600" dirty="0"/>
              <a:t>  </a:t>
            </a:r>
            <a:r>
              <a:rPr lang="es-ES" sz="1600" dirty="0" smtClean="0"/>
              <a:t>Vigencia </a:t>
            </a:r>
            <a:r>
              <a:rPr lang="es-ES" sz="1600" dirty="0"/>
              <a:t>a partir de su publicación en el Boletín </a:t>
            </a:r>
            <a:r>
              <a:rPr lang="es-ES" sz="1600" dirty="0" smtClean="0"/>
              <a:t>Oficial 08/05/2018.</a:t>
            </a:r>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5478423"/>
          </a:xfrm>
          <a:prstGeom prst="rect">
            <a:avLst/>
          </a:prstGeom>
          <a:noFill/>
          <a:ln w="9525">
            <a:noFill/>
            <a:miter lim="800000"/>
            <a:headEnd/>
            <a:tailEnd/>
          </a:ln>
        </p:spPr>
        <p:txBody>
          <a:bodyPr wrap="square">
            <a:spAutoFit/>
          </a:bodyPr>
          <a:lstStyle/>
          <a:p>
            <a:pPr algn="ctr"/>
            <a:r>
              <a:rPr lang="es-ES" sz="1600" dirty="0"/>
              <a:t> </a:t>
            </a:r>
            <a:r>
              <a:rPr lang="es-ES" sz="1600" b="1" u="sng" dirty="0" smtClean="0"/>
              <a:t>RESOLUCIÓN </a:t>
            </a:r>
            <a:r>
              <a:rPr lang="es-ES" sz="1600" b="1" u="sng" dirty="0"/>
              <a:t>Nº 515/ME-2018</a:t>
            </a:r>
            <a:endParaRPr lang="es-ES" sz="1600" dirty="0"/>
          </a:p>
          <a:p>
            <a:pPr algn="ctr"/>
            <a:r>
              <a:rPr lang="es-ES" dirty="0"/>
              <a:t>Emisión: 27/4/2018 BO (Tucumán): 3/5/2018</a:t>
            </a:r>
          </a:p>
          <a:p>
            <a:endParaRPr lang="es-ES" sz="1600" dirty="0"/>
          </a:p>
          <a:p>
            <a:pPr algn="ctr"/>
            <a:r>
              <a:rPr lang="es-ES" sz="1600" b="1" dirty="0"/>
              <a:t>Régimen de Facilidades de Pago</a:t>
            </a:r>
            <a:endParaRPr lang="es-ES" sz="1600" dirty="0"/>
          </a:p>
          <a:p>
            <a:r>
              <a:rPr lang="es-ES" sz="1600" dirty="0"/>
              <a:t> </a:t>
            </a:r>
          </a:p>
          <a:p>
            <a:pPr lvl="0">
              <a:buFont typeface="Wingdings" pitchFamily="2" charset="2"/>
              <a:buChar char="Ø"/>
            </a:pPr>
            <a:r>
              <a:rPr lang="es-ES" sz="1600" dirty="0" smtClean="0"/>
              <a:t> Plazo </a:t>
            </a:r>
            <a:r>
              <a:rPr lang="es-ES" sz="1600" dirty="0"/>
              <a:t>para la presentación de la solicitud de acogimiento al presente régimen será el día 31 de mayo de 2018, inclusive. </a:t>
            </a:r>
          </a:p>
          <a:p>
            <a:endParaRPr lang="es-ES" sz="1600" b="1" u="sng" dirty="0" smtClean="0"/>
          </a:p>
          <a:p>
            <a:r>
              <a:rPr lang="es-ES" sz="1600" b="1" u="sng" dirty="0" smtClean="0"/>
              <a:t>Deudas comprendidas </a:t>
            </a:r>
            <a:endParaRPr lang="es-ES" sz="1600" u="sng" dirty="0" smtClean="0"/>
          </a:p>
          <a:p>
            <a:pPr algn="just">
              <a:buFont typeface="Arial" pitchFamily="34" charset="0"/>
              <a:buChar char="•"/>
            </a:pPr>
            <a:r>
              <a:rPr lang="es-ES" sz="1600" dirty="0"/>
              <a:t> </a:t>
            </a:r>
            <a:r>
              <a:rPr lang="es-ES" sz="1600" dirty="0" smtClean="0"/>
              <a:t>Incluidas </a:t>
            </a:r>
            <a:r>
              <a:rPr lang="es-ES" sz="1600" dirty="0"/>
              <a:t>en planes de facilidades de pagos respecto de los cuales hubiera operado su caducidad de acuerdo con el régimen establecido para el respectivo plan. </a:t>
            </a:r>
            <a:endParaRPr lang="es-ES" sz="1600" dirty="0" smtClean="0"/>
          </a:p>
          <a:p>
            <a:pPr algn="just"/>
            <a:endParaRPr lang="es-ES" sz="1600" dirty="0"/>
          </a:p>
          <a:p>
            <a:pPr lvl="0" algn="just">
              <a:buFont typeface="Arial" pitchFamily="34" charset="0"/>
              <a:buChar char="•"/>
            </a:pPr>
            <a:r>
              <a:rPr lang="es-ES" sz="1600" dirty="0" smtClean="0"/>
              <a:t>Que </a:t>
            </a:r>
            <a:r>
              <a:rPr lang="es-ES" sz="1600" dirty="0"/>
              <a:t>se encuentren en discusión administrativa o judicial, o en proceso de trámite judicial de cobro –cualquiera sea su etapa procesal-, implicando el acogimiento al presente régimen </a:t>
            </a:r>
            <a:r>
              <a:rPr lang="es-ES" sz="1600" b="1" dirty="0"/>
              <a:t>el allanamiento incondicional del contribuyente y responsable y, en su caso, el desistimiento y expresa renuncia a toda acción o derecho, incluso el de repetición, asumiendo los citados sujetos el pago de las costas y gastos causídicos en los casos que correspondan. </a:t>
            </a:r>
            <a:endParaRPr lang="es-ES" sz="1600" b="1" dirty="0" smtClean="0"/>
          </a:p>
          <a:p>
            <a:pPr lvl="0" algn="just"/>
            <a:endParaRPr lang="es-ES" sz="1600" dirty="0"/>
          </a:p>
          <a:p>
            <a:pPr lvl="0" algn="just">
              <a:buFont typeface="Arial" pitchFamily="34" charset="0"/>
              <a:buChar char="•"/>
            </a:pPr>
            <a:r>
              <a:rPr lang="es-ES" sz="1600" dirty="0"/>
              <a:t>Las cuotas adeudadas del periodo fiscal en curso, salvo aquellas cuyos vencimientos hayan operado a partir del mes inmediato anterior a la fecha de presentación de la respectiva solicitud. </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dirty="0"/>
              <a:t>
</a:t>
            </a:r>
            <a:r>
              <a:rPr lang="es-AR" sz="4000" dirty="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5509200"/>
          </a:xfrm>
          <a:prstGeom prst="rect">
            <a:avLst/>
          </a:prstGeom>
          <a:noFill/>
          <a:ln w="9525">
            <a:noFill/>
            <a:miter lim="800000"/>
            <a:headEnd/>
            <a:tailEnd/>
          </a:ln>
        </p:spPr>
        <p:txBody>
          <a:bodyPr wrap="square">
            <a:spAutoFit/>
          </a:bodyPr>
          <a:lstStyle/>
          <a:p>
            <a:r>
              <a:rPr lang="es-ES" sz="1600" dirty="0"/>
              <a:t> </a:t>
            </a:r>
            <a:r>
              <a:rPr lang="es-ES" sz="1600" b="1" dirty="0" smtClean="0"/>
              <a:t>Sujetos </a:t>
            </a:r>
            <a:r>
              <a:rPr lang="es-ES" sz="1600" b="1" dirty="0"/>
              <a:t>excluidos de la facilidad </a:t>
            </a:r>
            <a:endParaRPr lang="es-ES" sz="1600" b="1" dirty="0" smtClean="0"/>
          </a:p>
          <a:p>
            <a:endParaRPr lang="es-ES" sz="1600" dirty="0"/>
          </a:p>
          <a:p>
            <a:pPr lvl="0" algn="just">
              <a:buFont typeface="Arial" pitchFamily="34" charset="0"/>
              <a:buChar char="•"/>
            </a:pPr>
            <a:r>
              <a:rPr lang="es-ES" sz="1600" dirty="0" smtClean="0"/>
              <a:t> Los </a:t>
            </a:r>
            <a:r>
              <a:rPr lang="es-ES" sz="1600" dirty="0"/>
              <a:t>que hayan sido declarados en estado de quiebra, conforme a lo establecido por la Ley Nº 24522 y sus modificatorias. </a:t>
            </a:r>
            <a:endParaRPr lang="es-ES" sz="1600" dirty="0" smtClean="0"/>
          </a:p>
          <a:p>
            <a:pPr lvl="0" algn="just"/>
            <a:endParaRPr lang="es-ES" sz="1600" dirty="0"/>
          </a:p>
          <a:p>
            <a:pPr lvl="0" algn="just">
              <a:buFont typeface="Arial" pitchFamily="34" charset="0"/>
              <a:buChar char="•"/>
            </a:pPr>
            <a:r>
              <a:rPr lang="es-ES" sz="1600" dirty="0" smtClean="0"/>
              <a:t> Los </a:t>
            </a:r>
            <a:r>
              <a:rPr lang="es-ES" sz="1600" dirty="0"/>
              <a:t>querellados o denunciados penalmente por la Provincia de Tucumán, con fundamento en la Ley N° 24769 y sus modificatorias, o en el Régimen Penal Tributario previsto en la Ley N° 27430, según corresponda, respecto de los cuales se haya dictado sentencia firme con anterioridad a la entrada en vigencia de la presente.</a:t>
            </a:r>
          </a:p>
          <a:p>
            <a:pPr lvl="0" algn="just"/>
            <a:endParaRPr lang="es-ES" sz="1600" dirty="0" smtClean="0"/>
          </a:p>
          <a:p>
            <a:pPr lvl="0" algn="just">
              <a:buFont typeface="Arial" pitchFamily="34" charset="0"/>
              <a:buChar char="•"/>
            </a:pPr>
            <a:r>
              <a:rPr lang="es-ES" sz="1600" dirty="0"/>
              <a:t> </a:t>
            </a:r>
            <a:r>
              <a:rPr lang="es-ES" sz="1600" dirty="0" smtClean="0"/>
              <a:t>Los </a:t>
            </a:r>
            <a:r>
              <a:rPr lang="es-ES" sz="1600" dirty="0"/>
              <a:t>denunciados formalmente o querellados penalmente por delitos comunes que tenga conexión con el incumplimiento de sus obligaciones tributarias o las de terceros, respecto de los cuales se haya dictado sentencia firme con anterioridad a la entrada en vigencia de la presente. Condición para el otorgamiento de la facilidad de </a:t>
            </a:r>
            <a:r>
              <a:rPr lang="es-ES" sz="1600" dirty="0" smtClean="0"/>
              <a:t>pago.</a:t>
            </a:r>
          </a:p>
          <a:p>
            <a:pPr lvl="0" algn="just">
              <a:buFont typeface="Arial" pitchFamily="34" charset="0"/>
              <a:buChar char="•"/>
            </a:pPr>
            <a:endParaRPr lang="es-ES" sz="1600" dirty="0"/>
          </a:p>
          <a:p>
            <a:r>
              <a:rPr lang="es-ES" sz="1600" b="1" dirty="0"/>
              <a:t>Condición ineludible para la adhesión al presente régimen </a:t>
            </a:r>
            <a:endParaRPr lang="es-ES" sz="1600" dirty="0"/>
          </a:p>
          <a:p>
            <a:pPr lvl="0" algn="just">
              <a:buFont typeface="Wingdings" pitchFamily="2" charset="2"/>
              <a:buChar char="§"/>
            </a:pPr>
            <a:r>
              <a:rPr lang="es-ES" sz="1600" dirty="0" smtClean="0"/>
              <a:t> Tener cumplida </a:t>
            </a:r>
            <a:r>
              <a:rPr lang="es-ES" sz="1600" dirty="0"/>
              <a:t>y abonada la obligación tributaria </a:t>
            </a:r>
            <a:r>
              <a:rPr lang="es-ES" sz="1600" dirty="0" smtClean="0"/>
              <a:t>de la </a:t>
            </a:r>
            <a:r>
              <a:rPr lang="es-ES" sz="1600" dirty="0"/>
              <a:t>cuota cuyo vencimiento haya operado en el mes inmediato anterior a la fecha de presentación de </a:t>
            </a:r>
            <a:r>
              <a:rPr lang="es-ES" sz="1600" dirty="0" smtClean="0"/>
              <a:t>la </a:t>
            </a:r>
            <a:r>
              <a:rPr lang="es-ES" sz="1600" dirty="0"/>
              <a:t>solicitud, con más sus intereses resarcitorios en caso de corresponder.</a:t>
            </a:r>
          </a:p>
          <a:p>
            <a:pPr lvl="0" algn="just">
              <a:buFont typeface="Wingdings" pitchFamily="2" charset="2"/>
              <a:buChar char="§"/>
            </a:pPr>
            <a:r>
              <a:rPr lang="es-ES" sz="1600" dirty="0" smtClean="0"/>
              <a:t> Cumplir </a:t>
            </a:r>
            <a:r>
              <a:rPr lang="es-ES" sz="1600" dirty="0"/>
              <a:t>y abonar, dentro del mes de presentación de la </a:t>
            </a:r>
            <a:r>
              <a:rPr lang="es-ES" sz="1600" dirty="0" smtClean="0"/>
              <a:t>solicitud</a:t>
            </a:r>
            <a:r>
              <a:rPr lang="es-ES" sz="1600" dirty="0"/>
              <a:t>, la obligación tributaria </a:t>
            </a:r>
            <a:r>
              <a:rPr lang="es-ES" sz="1600" dirty="0" smtClean="0"/>
              <a:t>de </a:t>
            </a:r>
            <a:r>
              <a:rPr lang="es-ES" sz="1600" dirty="0"/>
              <a:t>la cuota cuyo vencimiento opere en dicho mes, con más sus intereses resarcitorios.</a:t>
            </a:r>
          </a:p>
          <a:p>
            <a:pPr lvl="0" algn="just">
              <a:buFont typeface="Arial" pitchFamily="34" charset="0"/>
              <a:buChar char="•"/>
            </a:pPr>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5016758"/>
          </a:xfrm>
          <a:prstGeom prst="rect">
            <a:avLst/>
          </a:prstGeom>
          <a:noFill/>
          <a:ln w="9525">
            <a:noFill/>
            <a:miter lim="800000"/>
            <a:headEnd/>
            <a:tailEnd/>
          </a:ln>
        </p:spPr>
        <p:txBody>
          <a:bodyPr wrap="square">
            <a:spAutoFit/>
          </a:bodyPr>
          <a:lstStyle/>
          <a:p>
            <a:pPr algn="just"/>
            <a:r>
              <a:rPr lang="es-ES" sz="1600" b="1" dirty="0"/>
              <a:t>Plazos e intereses</a:t>
            </a:r>
            <a:r>
              <a:rPr lang="es-ES" sz="1600" dirty="0"/>
              <a:t> </a:t>
            </a:r>
          </a:p>
          <a:p>
            <a:pPr lvl="0" algn="just">
              <a:buFont typeface="Wingdings" pitchFamily="2" charset="2"/>
              <a:buChar char="§"/>
            </a:pPr>
            <a:r>
              <a:rPr lang="es-ES" sz="1600" dirty="0" smtClean="0"/>
              <a:t>  El </a:t>
            </a:r>
            <a:r>
              <a:rPr lang="es-ES" sz="1600" dirty="0"/>
              <a:t>término para completar el pago de la facilidad no podrá exceder de los tres (3) </a:t>
            </a:r>
            <a:r>
              <a:rPr lang="es-ES" sz="1600" dirty="0" smtClean="0"/>
              <a:t>años hasta 36 cuotas.</a:t>
            </a:r>
            <a:endParaRPr lang="es-ES" sz="1600" dirty="0"/>
          </a:p>
          <a:p>
            <a:pPr algn="just"/>
            <a:r>
              <a:rPr lang="es-ES" sz="1600" dirty="0"/>
              <a:t> </a:t>
            </a:r>
          </a:p>
          <a:p>
            <a:pPr lvl="0" algn="just">
              <a:buFont typeface="Arial" pitchFamily="34" charset="0"/>
              <a:buChar char="•"/>
            </a:pPr>
            <a:r>
              <a:rPr lang="es-ES" sz="1600" dirty="0" smtClean="0"/>
              <a:t> Los </a:t>
            </a:r>
            <a:r>
              <a:rPr lang="es-ES" sz="1600" dirty="0"/>
              <a:t>pagos parciales serán mensuales y consecutivos y con cada uno de ellos se ingresará una proporción del saldo que resta cancelar</a:t>
            </a:r>
            <a:r>
              <a:rPr lang="es-ES" sz="1600" dirty="0" smtClean="0"/>
              <a:t>.</a:t>
            </a:r>
            <a:endParaRPr lang="es-ES" sz="1600" dirty="0"/>
          </a:p>
          <a:p>
            <a:pPr algn="just"/>
            <a:r>
              <a:rPr lang="es-ES" sz="1600" dirty="0"/>
              <a:t> </a:t>
            </a:r>
          </a:p>
          <a:p>
            <a:pPr lvl="0" algn="just">
              <a:buFont typeface="Arial" pitchFamily="34" charset="0"/>
              <a:buChar char="•"/>
            </a:pPr>
            <a:r>
              <a:rPr lang="es-ES" sz="1600" dirty="0" smtClean="0"/>
              <a:t> Cada </a:t>
            </a:r>
            <a:r>
              <a:rPr lang="es-ES" sz="1600" dirty="0"/>
              <a:t>pago parcial </a:t>
            </a:r>
            <a:r>
              <a:rPr lang="es-ES" sz="1600" dirty="0" smtClean="0"/>
              <a:t>no </a:t>
            </a:r>
            <a:r>
              <a:rPr lang="es-ES" sz="1600" dirty="0"/>
              <a:t>podrá ser inferior a $ 100 (pesos cien).</a:t>
            </a:r>
          </a:p>
          <a:p>
            <a:pPr algn="just"/>
            <a:r>
              <a:rPr lang="es-ES" sz="1600" dirty="0"/>
              <a:t> </a:t>
            </a:r>
          </a:p>
          <a:p>
            <a:pPr lvl="0" algn="just">
              <a:buFont typeface="Arial" pitchFamily="34" charset="0"/>
              <a:buChar char="•"/>
            </a:pPr>
            <a:r>
              <a:rPr lang="es-ES" sz="1600" dirty="0" smtClean="0"/>
              <a:t> Los </a:t>
            </a:r>
            <a:r>
              <a:rPr lang="es-ES" sz="1600" dirty="0"/>
              <a:t>pagos parciales devengarán los intereses previstos en el artículo 50 del Código Tributario Provincial, desde la fecha de vencimiento general de cada cuota hasta el último día del mes en el cual se haya interpuesto la respectiva solicitud.</a:t>
            </a:r>
          </a:p>
          <a:p>
            <a:pPr algn="just"/>
            <a:r>
              <a:rPr lang="es-ES" sz="1600" dirty="0"/>
              <a:t> </a:t>
            </a:r>
          </a:p>
          <a:p>
            <a:pPr lvl="0" algn="just">
              <a:buFont typeface="Arial" pitchFamily="34" charset="0"/>
              <a:buChar char="•"/>
            </a:pPr>
            <a:r>
              <a:rPr lang="es-ES" sz="1600" dirty="0" smtClean="0"/>
              <a:t> Asimismo, los </a:t>
            </a:r>
            <a:r>
              <a:rPr lang="es-ES" sz="1600" dirty="0"/>
              <a:t>pagos parciales </a:t>
            </a:r>
            <a:r>
              <a:rPr lang="es-ES" sz="1600" dirty="0" smtClean="0"/>
              <a:t>devengarán los siguientes intereses: </a:t>
            </a:r>
            <a:endParaRPr lang="es-ES" sz="1600" dirty="0"/>
          </a:p>
          <a:p>
            <a:pPr algn="just"/>
            <a:r>
              <a:rPr lang="es-ES" sz="1600" b="1" dirty="0" smtClean="0"/>
              <a:t>a</a:t>
            </a:r>
            <a:r>
              <a:rPr lang="es-ES" sz="1600" b="1" dirty="0"/>
              <a:t>) </a:t>
            </a:r>
            <a:r>
              <a:rPr lang="es-ES" sz="1600" dirty="0"/>
              <a:t>un interés del 1% (uno por ciento) cuando la cantidad de pagos parciales no exceda de doce (12). </a:t>
            </a:r>
          </a:p>
          <a:p>
            <a:pPr algn="just"/>
            <a:r>
              <a:rPr lang="es-ES" sz="1600" b="1" dirty="0"/>
              <a:t>b)</a:t>
            </a:r>
            <a:r>
              <a:rPr lang="es-ES" sz="1600" dirty="0"/>
              <a:t> un interés del 1,5% (uno coma cinco por ciento) cuando la cantidad de pagos parciales sea superior a doce (12) pero no exceda de veinticuatro (24). </a:t>
            </a:r>
            <a:endParaRPr lang="es-ES" sz="1600" dirty="0" smtClean="0"/>
          </a:p>
          <a:p>
            <a:pPr algn="just"/>
            <a:r>
              <a:rPr lang="es-ES" sz="1600" b="1" dirty="0" smtClean="0"/>
              <a:t>c</a:t>
            </a:r>
            <a:r>
              <a:rPr lang="es-ES" sz="1600" b="1" dirty="0"/>
              <a:t>) </a:t>
            </a:r>
            <a:r>
              <a:rPr lang="es-ES" sz="1600" dirty="0"/>
              <a:t>un interés del 2% (dos por ciento) cuando la cantidad de pagos parciales exceda de veinticuatro (24).</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357298"/>
            <a:ext cx="8715436" cy="4770537"/>
          </a:xfrm>
          <a:prstGeom prst="rect">
            <a:avLst/>
          </a:prstGeom>
          <a:noFill/>
          <a:ln w="9525">
            <a:noFill/>
            <a:miter lim="800000"/>
            <a:headEnd/>
            <a:tailEnd/>
          </a:ln>
        </p:spPr>
        <p:txBody>
          <a:bodyPr wrap="square">
            <a:spAutoFit/>
          </a:bodyPr>
          <a:lstStyle/>
          <a:p>
            <a:r>
              <a:rPr lang="es-ES" sz="1600" b="1" dirty="0"/>
              <a:t>Otorgamiento del plan de pago. Requisitos, condiciones y </a:t>
            </a:r>
            <a:r>
              <a:rPr lang="es-ES" sz="1600" b="1" dirty="0" smtClean="0"/>
              <a:t>formalidades</a:t>
            </a:r>
          </a:p>
          <a:p>
            <a:endParaRPr lang="es-ES" sz="1600" dirty="0"/>
          </a:p>
          <a:p>
            <a:pPr lvl="0" algn="just">
              <a:buFont typeface="Wingdings" pitchFamily="2" charset="2"/>
              <a:buChar char="§"/>
            </a:pPr>
            <a:r>
              <a:rPr lang="es-ES" sz="1600" dirty="0" smtClean="0"/>
              <a:t> La </a:t>
            </a:r>
            <a:r>
              <a:rPr lang="es-ES" sz="1600" dirty="0"/>
              <a:t>facilidad de pago siempre deberá versar sobre la totalidad de la deuda que se registre por cada padrón o dominio a la fecha de presentación de la correspondiente solicitud.</a:t>
            </a:r>
          </a:p>
          <a:p>
            <a:pPr lvl="0" algn="just">
              <a:buFont typeface="Arial" pitchFamily="34" charset="0"/>
              <a:buChar char="•"/>
            </a:pPr>
            <a:r>
              <a:rPr lang="es-ES" sz="1600" dirty="0"/>
              <a:t>Se formalizará un plan por cada tributo. La formalización se efectuará por cada padrón o dominio, según corresponda. </a:t>
            </a:r>
          </a:p>
          <a:p>
            <a:pPr lvl="0" algn="just">
              <a:buFont typeface="Arial" pitchFamily="34" charset="0"/>
              <a:buChar char="•"/>
            </a:pPr>
            <a:r>
              <a:rPr lang="es-ES" sz="1600" dirty="0"/>
              <a:t>Los pagos parciales con más los intereses correspondientes serán mensuales y consecutivos, con vencimiento el día 15 de cada mes, debiéndose ingresar el importe correspondiente al primer pago parcial hasta el día 15 del mes calendario siguiente al cual se haya interpuesto la respectiva solicitud. Cuando la fecha de vencimiento general fijado para el ingreso de los pagos parciales coincida con día feriado o inhábil, la misma se trasladará al día hábil inmediato siguiente. </a:t>
            </a:r>
          </a:p>
          <a:p>
            <a:pPr lvl="0" algn="just">
              <a:buFont typeface="Arial" pitchFamily="34" charset="0"/>
              <a:buChar char="•"/>
            </a:pPr>
            <a:r>
              <a:rPr lang="es-ES" sz="1600" dirty="0"/>
              <a:t>Los pagos parciales devengarán intereses, resarcitorios y de financiación.</a:t>
            </a:r>
          </a:p>
          <a:p>
            <a:pPr lvl="0" algn="just">
              <a:buFont typeface="Arial" pitchFamily="34" charset="0"/>
              <a:buChar char="•"/>
            </a:pPr>
            <a:r>
              <a:rPr lang="es-ES" sz="1600" dirty="0"/>
              <a:t>La presentación de las solicitudes de facilidades de pagos no implicará la suspensión de ningún trámite ni actuación administrativa o judicial.</a:t>
            </a:r>
          </a:p>
          <a:p>
            <a:pPr lvl="0" algn="just">
              <a:buFont typeface="Arial" pitchFamily="34" charset="0"/>
              <a:buChar char="•"/>
            </a:pPr>
            <a:r>
              <a:rPr lang="es-ES" sz="1600" dirty="0"/>
              <a:t>La falta de cumplimiento de las condiciones establecidas en el artículo 4º, y de los demás requisitos, condiciones y formalidades establecidos en la presente resolución y de los que establezca la Dirección General de Rentas, dará lugar sin más trámite al rechazo de la solicitud de la facilidad de pago.</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357298"/>
            <a:ext cx="8715436" cy="4031873"/>
          </a:xfrm>
          <a:prstGeom prst="rect">
            <a:avLst/>
          </a:prstGeom>
          <a:noFill/>
          <a:ln w="9525">
            <a:noFill/>
            <a:miter lim="800000"/>
            <a:headEnd/>
            <a:tailEnd/>
          </a:ln>
        </p:spPr>
        <p:txBody>
          <a:bodyPr wrap="square">
            <a:spAutoFit/>
          </a:bodyPr>
          <a:lstStyle/>
          <a:p>
            <a:r>
              <a:rPr lang="es-ES" sz="1600" b="1" dirty="0" smtClean="0"/>
              <a:t>Caducidad -Causas</a:t>
            </a:r>
            <a:endParaRPr lang="es-ES" sz="1600" dirty="0"/>
          </a:p>
          <a:p>
            <a:pPr algn="just"/>
            <a:r>
              <a:rPr lang="es-ES" sz="1600" dirty="0"/>
              <a:t>La caducidad del plan de facilidades de pago operará de pleno derecho y sin necesidad de que medie intervención alguna por parte de la Dirección General de Rentas, cuando se produzca cualquiera de las siguientes circunstancias: </a:t>
            </a:r>
          </a:p>
          <a:p>
            <a:pPr algn="just"/>
            <a:r>
              <a:rPr lang="es-ES" sz="1600" dirty="0"/>
              <a:t> </a:t>
            </a:r>
          </a:p>
          <a:p>
            <a:pPr lvl="0" algn="just">
              <a:buFont typeface="Wingdings" pitchFamily="2" charset="2"/>
              <a:buChar char="Ø"/>
            </a:pPr>
            <a:r>
              <a:rPr lang="es-ES" sz="1600" dirty="0" smtClean="0"/>
              <a:t> No </a:t>
            </a:r>
            <a:r>
              <a:rPr lang="es-ES" sz="1600" dirty="0"/>
              <a:t>se ingrese cualesquiera de los pagos parciales acordados dentro de los treinta (30) días corridos de operado su respectivo vencimiento. </a:t>
            </a:r>
          </a:p>
          <a:p>
            <a:pPr lvl="0" algn="just">
              <a:buFont typeface="Wingdings" pitchFamily="2" charset="2"/>
              <a:buChar char="Ø"/>
            </a:pPr>
            <a:r>
              <a:rPr lang="es-ES" sz="1600" dirty="0" smtClean="0"/>
              <a:t> No </a:t>
            </a:r>
            <a:r>
              <a:rPr lang="es-ES" sz="1600" dirty="0"/>
              <a:t>se ingresen simultáneamente con el importe del pago parcial abonado fuera de término, los intereses establecidos.</a:t>
            </a:r>
          </a:p>
          <a:p>
            <a:pPr lvl="0" algn="just">
              <a:buFont typeface="Wingdings" pitchFamily="2" charset="2"/>
              <a:buChar char="Ø"/>
            </a:pPr>
            <a:r>
              <a:rPr lang="es-ES" sz="1600" dirty="0" smtClean="0"/>
              <a:t> Si </a:t>
            </a:r>
            <a:r>
              <a:rPr lang="es-ES" sz="1600" dirty="0"/>
              <a:t>en el curso del cumplimiento del plan de facilidades de pago, el contribuyente y/o responsable se presentase en concurso preventivo o se decretare su quiebra. </a:t>
            </a:r>
          </a:p>
          <a:p>
            <a:pPr lvl="0" algn="just">
              <a:buFont typeface="Wingdings" pitchFamily="2" charset="2"/>
              <a:buChar char="Ø"/>
            </a:pPr>
            <a:r>
              <a:rPr lang="es-ES" sz="1600" dirty="0"/>
              <a:t>Si en el curso del cumplimiento del plan de facilidades de pago, concedido por deuda en el Impuesto Inmobiliario, se verifique el ejercicio de la opción establecida en el artículo 5º de la Ley Nacional Nº 22.427 a los efectos de la inscripción o anotación, en la Dirección del Registro Inmobiliario de la Provincia de Tucumán, de actos que constituyan, transmitan, declaren o modifiquen el dominio del bien inmueble correspondiente al respectivo plan. </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13317"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13318"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p:nvPr/>
        </p:nvSpPr>
        <p:spPr>
          <a:xfrm>
            <a:off x="0" y="1214438"/>
            <a:ext cx="9144000" cy="5632450"/>
          </a:xfrm>
          <a:prstGeom prst="rect">
            <a:avLst/>
          </a:prstGeom>
          <a:noFill/>
        </p:spPr>
        <p:txBody>
          <a:bodyPr>
            <a:spAutoFit/>
          </a:bodyPr>
          <a:lstStyle/>
          <a:p>
            <a:pPr algn="just">
              <a:defRPr/>
            </a:pPr>
            <a:r>
              <a:rPr lang="es-AR" sz="1800" b="1" i="1" cap="all" dirty="0">
                <a:latin typeface="Calibri" pitchFamily="34" charset="0"/>
                <a:cs typeface="Calibri" pitchFamily="34" charset="0"/>
              </a:rPr>
              <a:t>3- </a:t>
            </a:r>
            <a:r>
              <a:rPr lang="es-AR" sz="1800" b="1" cap="all" dirty="0">
                <a:latin typeface="Calibri" pitchFamily="34" charset="0"/>
                <a:cs typeface="Calibri" pitchFamily="34" charset="0"/>
              </a:rPr>
              <a:t>Revalúo impositivo y contable. Reglamentación del </a:t>
            </a:r>
            <a:r>
              <a:rPr lang="es-AR" sz="1800" b="1" cap="all" dirty="0" err="1">
                <a:latin typeface="Calibri" pitchFamily="34" charset="0"/>
                <a:cs typeface="Calibri" pitchFamily="34" charset="0"/>
              </a:rPr>
              <a:t>PodeR</a:t>
            </a:r>
            <a:r>
              <a:rPr lang="es-AR" sz="1800" b="1" cap="all" dirty="0">
                <a:latin typeface="Calibri" pitchFamily="34" charset="0"/>
                <a:cs typeface="Calibri" pitchFamily="34" charset="0"/>
              </a:rPr>
              <a:t> Ejecutivo Nacional. RG 353/2018. BO: 24/04/2018.</a:t>
            </a:r>
            <a:endParaRPr lang="es-AR" sz="1800" i="1" dirty="0">
              <a:latin typeface="Calibri" pitchFamily="34" charset="0"/>
              <a:cs typeface="Calibri" pitchFamily="34" charset="0"/>
            </a:endParaRPr>
          </a:p>
          <a:p>
            <a:pPr algn="just">
              <a:defRPr/>
            </a:pPr>
            <a:r>
              <a:rPr lang="es-AR" sz="1800" b="1" cap="all"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Se reglamenta el revalúo impositivo dispuesto por la ley 27430. Recordamos que el mismo es de carácter optativo y posibilita efectuar la revaluación impositiva de ciertos bienes integrantes del activo de los contribuyentes con el objeto de actualizar el valor de los mismos, abonando un impuesto especial. Cabe recordar que dicha opción es aplicable respecto del primer ejercicio o año fiscal (según corresponda) que cierre con posterioridad a la entrada en vigencia de la citada ley (29/12/2017).</a:t>
            </a:r>
          </a:p>
          <a:p>
            <a:pPr algn="just">
              <a:defRPr/>
            </a:pPr>
            <a:endParaRPr lang="es-AR" sz="1800" i="1" dirty="0">
              <a:latin typeface="Calibri" pitchFamily="34" charset="0"/>
              <a:cs typeface="Calibri" pitchFamily="34" charset="0"/>
            </a:endParaRPr>
          </a:p>
          <a:p>
            <a:pPr algn="just">
              <a:defRPr/>
            </a:pPr>
            <a:endParaRPr lang="es-AR" sz="1800" i="1" dirty="0">
              <a:latin typeface="Calibri" pitchFamily="34" charset="0"/>
              <a:cs typeface="Calibri" pitchFamily="34" charset="0"/>
            </a:endParaRPr>
          </a:p>
          <a:p>
            <a:pPr algn="just">
              <a:defRPr/>
            </a:pPr>
            <a:r>
              <a:rPr lang="es-AR" sz="1800" b="1" cap="all" dirty="0">
                <a:latin typeface="Calibri" pitchFamily="34" charset="0"/>
                <a:cs typeface="Calibri" pitchFamily="34" charset="0"/>
              </a:rPr>
              <a:t>4- Servicios digitales prestados por un sujeto residente o domiciliado en el exterior. Reglamentación del Poder Ejecutivo Nacional. RG 354/2018. BO: 24/04/2018.</a:t>
            </a:r>
            <a:endParaRPr lang="es-AR" sz="1800" i="1" dirty="0">
              <a:latin typeface="Calibri" pitchFamily="34" charset="0"/>
              <a:cs typeface="Calibri" pitchFamily="34" charset="0"/>
            </a:endParaRPr>
          </a:p>
          <a:p>
            <a:pPr algn="just">
              <a:defRPr/>
            </a:pPr>
            <a:r>
              <a:rPr lang="es-AR" sz="1800" b="1" cap="all"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Se reglamenta la </a:t>
            </a:r>
            <a:r>
              <a:rPr lang="es-AR" sz="1800" dirty="0" err="1">
                <a:latin typeface="Calibri" pitchFamily="34" charset="0"/>
                <a:cs typeface="Calibri" pitchFamily="34" charset="0"/>
              </a:rPr>
              <a:t>gravabilidad</a:t>
            </a:r>
            <a:r>
              <a:rPr lang="es-AR" sz="1800" dirty="0">
                <a:latin typeface="Calibri" pitchFamily="34" charset="0"/>
                <a:cs typeface="Calibri" pitchFamily="34" charset="0"/>
              </a:rPr>
              <a:t> en el impuesto al valor agregado de los servicios digitales prestados en el país por un sujeto residente o domiciliado en el exterior, siempre que su utilización o explotación efectiva se lleve a cabo en el país, según lo dispuesto por la ley 27430 de reforma tributaria.</a:t>
            </a:r>
            <a:endParaRPr lang="es-AR" sz="1800" i="1" dirty="0">
              <a:latin typeface="Calibri" pitchFamily="34" charset="0"/>
              <a:cs typeface="Calibri" pitchFamily="34" charset="0"/>
            </a:endParaRPr>
          </a:p>
          <a:p>
            <a:pPr algn="just">
              <a:defRPr/>
            </a:pPr>
            <a:endParaRPr lang="es-AR" sz="1800" i="1" dirty="0">
              <a:latin typeface="Calibri" pitchFamily="34" charset="0"/>
              <a:cs typeface="Calibri"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5509200"/>
          </a:xfrm>
          <a:prstGeom prst="rect">
            <a:avLst/>
          </a:prstGeom>
          <a:noFill/>
          <a:ln w="9525">
            <a:noFill/>
            <a:miter lim="800000"/>
            <a:headEnd/>
            <a:tailEnd/>
          </a:ln>
        </p:spPr>
        <p:txBody>
          <a:bodyPr wrap="square">
            <a:spAutoFit/>
          </a:bodyPr>
          <a:lstStyle/>
          <a:p>
            <a:r>
              <a:rPr lang="es-ES" sz="1600" b="1" dirty="0" smtClean="0"/>
              <a:t>Caducidad-Efectos</a:t>
            </a:r>
            <a:endParaRPr lang="es-ES" sz="1600" dirty="0"/>
          </a:p>
          <a:p>
            <a:pPr lvl="0" algn="just">
              <a:buFont typeface="Wingdings" pitchFamily="2" charset="2"/>
              <a:buChar char="Ø"/>
            </a:pPr>
            <a:r>
              <a:rPr lang="es-ES" sz="1600" dirty="0" smtClean="0"/>
              <a:t> Operada </a:t>
            </a:r>
            <a:r>
              <a:rPr lang="es-ES" sz="1600" dirty="0"/>
              <a:t>la caducidad, el saldo impago quedará sujeto a las normas previstas para los tributos desde su vencimiento originario, conforme a lo establecido en el Código Tributario Provincial. </a:t>
            </a:r>
          </a:p>
          <a:p>
            <a:pPr lvl="0" algn="just">
              <a:buFont typeface="Wingdings" pitchFamily="2" charset="2"/>
              <a:buChar char="Ø"/>
            </a:pPr>
            <a:r>
              <a:rPr lang="es-ES" sz="1600" dirty="0" smtClean="0"/>
              <a:t> Renacerá </a:t>
            </a:r>
            <a:r>
              <a:rPr lang="es-ES" sz="1600" dirty="0"/>
              <a:t>la obligación de ingresar los intereses resarcitorios establecidos por el artículo 50 del citado Código, respecto a los pagos parciales que se hayan efectuado con las tasas establecidas por la presente resolución.</a:t>
            </a:r>
          </a:p>
          <a:p>
            <a:pPr lvl="0" algn="just">
              <a:buFont typeface="Wingdings" pitchFamily="2" charset="2"/>
              <a:buChar char="Ø"/>
            </a:pPr>
            <a:r>
              <a:rPr lang="es-ES" sz="1600" dirty="0" smtClean="0"/>
              <a:t> Dará </a:t>
            </a:r>
            <a:r>
              <a:rPr lang="es-ES" sz="1600" dirty="0"/>
              <a:t>lugar al inicio, sin más trámite, por parte de la Dirección General de Rentas, de las acciones judiciales tendientes al cobro del total adeudado o a la prosecución de las acciones judiciales ya iniciadas, con la correspondiente denuncia en el expediente judicial del incumplimiento del plan de facilidades de pago acordado</a:t>
            </a:r>
            <a:r>
              <a:rPr lang="es-ES" sz="1600" dirty="0" smtClean="0"/>
              <a:t>.</a:t>
            </a:r>
          </a:p>
          <a:p>
            <a:pPr lvl="0" algn="just">
              <a:buFont typeface="Wingdings" pitchFamily="2" charset="2"/>
              <a:buChar char="Ø"/>
            </a:pPr>
            <a:endParaRPr lang="es-ES" sz="1600" dirty="0"/>
          </a:p>
          <a:p>
            <a:r>
              <a:rPr lang="es-ES" sz="1600" b="1" dirty="0" smtClean="0"/>
              <a:t>Disposiciones Generales</a:t>
            </a:r>
            <a:endParaRPr lang="es-ES" sz="1600" dirty="0" smtClean="0"/>
          </a:p>
          <a:p>
            <a:pPr lvl="0" algn="just">
              <a:buFont typeface="Wingdings" pitchFamily="2" charset="2"/>
              <a:buChar char="Ø"/>
            </a:pPr>
            <a:r>
              <a:rPr lang="es-ES" sz="1600" dirty="0" smtClean="0"/>
              <a:t> La facilidad de pago que involucre deudas por cualquier concepto que se encuentran en discusión administrativa o en proceso de trámite judicial de cobro, cualquiera sea su etapa procesal, implica de pleno derecho el allanamiento incondicional del contribuyente y/o responsable y, en su caso, el desistimiento y expresa renuncia a toda acción o derecho, incluso el de repetición.</a:t>
            </a:r>
          </a:p>
          <a:p>
            <a:pPr lvl="0" algn="just">
              <a:buFont typeface="Wingdings" pitchFamily="2" charset="2"/>
              <a:buChar char="Ø"/>
            </a:pPr>
            <a:r>
              <a:rPr lang="es-ES" sz="1600" dirty="0" smtClean="0"/>
              <a:t> De existir sumas de dinero embargadas en los procesos de ejecución fiscal, a los cuales se refiere el artículo anterior, las mismas deberán ser imputadas a la cancelación de las deudas a regularizar.</a:t>
            </a:r>
          </a:p>
          <a:p>
            <a:pPr lvl="0" algn="just">
              <a:buFont typeface="Wingdings" pitchFamily="2" charset="2"/>
              <a:buChar char="Ø"/>
            </a:pPr>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357298"/>
            <a:ext cx="8715436" cy="4985980"/>
          </a:xfrm>
          <a:prstGeom prst="rect">
            <a:avLst/>
          </a:prstGeom>
          <a:noFill/>
          <a:ln w="9525">
            <a:noFill/>
            <a:miter lim="800000"/>
            <a:headEnd/>
            <a:tailEnd/>
          </a:ln>
        </p:spPr>
        <p:txBody>
          <a:bodyPr wrap="square">
            <a:spAutoFit/>
          </a:bodyPr>
          <a:lstStyle/>
          <a:p>
            <a:pPr lvl="0" algn="just">
              <a:buFont typeface="Wingdings" pitchFamily="2" charset="2"/>
              <a:buChar char="Ø"/>
            </a:pPr>
            <a:r>
              <a:rPr lang="es-ES" sz="1600" dirty="0" smtClean="0"/>
              <a:t> Para </a:t>
            </a:r>
            <a:r>
              <a:rPr lang="es-ES" sz="1600" dirty="0"/>
              <a:t>la cancelación de las obligaciones sometidas al presente régimen de facilidades de pago, no se admitirá la utilización de ningún otro medio de pago distinto al establecido en el artículo 44 del Código Tributario.</a:t>
            </a:r>
          </a:p>
          <a:p>
            <a:pPr lvl="0" algn="just">
              <a:buFont typeface="Wingdings" pitchFamily="2" charset="2"/>
              <a:buChar char="Ø"/>
            </a:pPr>
            <a:r>
              <a:rPr lang="es-ES" sz="1600" dirty="0" smtClean="0"/>
              <a:t> La </a:t>
            </a:r>
            <a:r>
              <a:rPr lang="es-ES" sz="1600" dirty="0"/>
              <a:t>interposición de la solicitud de facilidades de pago que formulen los contribuyentes y/o responsables, sus apoderados o autorizados al efecto, en el marco de lo establecido en la presente resolución ministerial, constituirá el reconocimiento expreso de la deuda incluida en la misma</a:t>
            </a:r>
            <a:r>
              <a:rPr lang="es-ES" sz="1600" dirty="0" smtClean="0"/>
              <a:t>.</a:t>
            </a:r>
          </a:p>
          <a:p>
            <a:pPr lvl="0" algn="just">
              <a:buFont typeface="Wingdings" pitchFamily="2" charset="2"/>
              <a:buChar char="Ø"/>
            </a:pPr>
            <a:endParaRPr lang="es-ES" sz="1600" dirty="0" smtClean="0"/>
          </a:p>
          <a:p>
            <a:pPr algn="ctr"/>
            <a:r>
              <a:rPr lang="es-ES" sz="1600" b="1" u="sng" dirty="0"/>
              <a:t>RESOLUCIÓN GENERAL Nº 49/2018 </a:t>
            </a:r>
            <a:endParaRPr lang="es-ES" sz="1600" dirty="0"/>
          </a:p>
          <a:p>
            <a:pPr algn="ctr"/>
            <a:r>
              <a:rPr lang="es-ES" dirty="0"/>
              <a:t>Emisión: 2/5/2018 BO (Tucumán): 3/5/2018</a:t>
            </a:r>
          </a:p>
          <a:p>
            <a:r>
              <a:rPr lang="es-ES" sz="1600" dirty="0"/>
              <a:t>  </a:t>
            </a:r>
            <a:r>
              <a:rPr lang="es-ES" sz="1600" b="1" dirty="0" smtClean="0"/>
              <a:t>Condiciones</a:t>
            </a:r>
            <a:r>
              <a:rPr lang="es-ES" sz="1600" b="1" dirty="0"/>
              <a:t>, requisitos y formalidades para la solicitud de Planes de Facilidades de Pago.</a:t>
            </a:r>
            <a:endParaRPr lang="es-ES" sz="1600" dirty="0"/>
          </a:p>
          <a:p>
            <a:r>
              <a:rPr lang="es-ES" sz="1600" dirty="0"/>
              <a:t> </a:t>
            </a:r>
          </a:p>
          <a:p>
            <a:pPr lvl="0" algn="just">
              <a:buFont typeface="Wingdings" pitchFamily="2" charset="2"/>
              <a:buChar char="Ø"/>
            </a:pPr>
            <a:r>
              <a:rPr lang="es-ES" sz="1600" dirty="0" smtClean="0"/>
              <a:t> Se </a:t>
            </a:r>
            <a:r>
              <a:rPr lang="es-ES" sz="1600" dirty="0"/>
              <a:t>deberá presentar la solicitud de plan de facilidades de pagos formulario 906/A (F.906/A) que como Anexo I se aprueba y forma parte integrante de la presente resolución </a:t>
            </a:r>
            <a:r>
              <a:rPr lang="es-ES" sz="1600" dirty="0" smtClean="0"/>
              <a:t>general.</a:t>
            </a:r>
          </a:p>
          <a:p>
            <a:pPr lvl="0" algn="just">
              <a:buFont typeface="Wingdings" pitchFamily="2" charset="2"/>
              <a:buChar char="Ø"/>
            </a:pPr>
            <a:r>
              <a:rPr lang="es-ES" sz="1600" dirty="0" smtClean="0"/>
              <a:t> La </a:t>
            </a:r>
            <a:r>
              <a:rPr lang="es-ES" sz="1600" dirty="0"/>
              <a:t>presentación de las solicitudes de planes de facilidades de pago y demás documentación que corresponda acompañar, deberán efectuarse con carácter general en las dependencias de la DGR habilitadas a tales efectos, la firma del solicitante deberá ser consignada ante los funcionarios respectivos para su certificación.</a:t>
            </a:r>
          </a:p>
          <a:p>
            <a:pPr lvl="0" algn="just"/>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214422"/>
            <a:ext cx="8715436" cy="5016758"/>
          </a:xfrm>
          <a:prstGeom prst="rect">
            <a:avLst/>
          </a:prstGeom>
          <a:noFill/>
          <a:ln w="9525">
            <a:noFill/>
            <a:miter lim="800000"/>
            <a:headEnd/>
            <a:tailEnd/>
          </a:ln>
        </p:spPr>
        <p:txBody>
          <a:bodyPr wrap="square">
            <a:spAutoFit/>
          </a:bodyPr>
          <a:lstStyle/>
          <a:p>
            <a:pPr lvl="0" algn="just">
              <a:buFont typeface="Wingdings" pitchFamily="2" charset="2"/>
              <a:buChar char="Ø"/>
            </a:pPr>
            <a:r>
              <a:rPr lang="es-ES" sz="1600" dirty="0" smtClean="0"/>
              <a:t> Las </a:t>
            </a:r>
            <a:r>
              <a:rPr lang="es-ES" sz="1600" dirty="0"/>
              <a:t>personas humanas, sean contribuyentes y/o responsables, deberán acreditar su identidad mediante la exhibición del correspondiente documento de identidad.</a:t>
            </a:r>
          </a:p>
          <a:p>
            <a:pPr lvl="0" algn="just">
              <a:buFont typeface="Wingdings" pitchFamily="2" charset="2"/>
              <a:buChar char="Ø"/>
            </a:pPr>
            <a:r>
              <a:rPr lang="es-ES" sz="1600" dirty="0" smtClean="0"/>
              <a:t> Para </a:t>
            </a:r>
            <a:r>
              <a:rPr lang="es-ES" sz="1600" dirty="0"/>
              <a:t>el caso de personas de existencia ideal y demás entidades y sujetos no comprendidos en el párrafo anterior, los firmantes -además de lo previsto precedentemente- deberán acreditar la representación acompañando fotocopia simple de la documentación que acredite el carácter invocado</a:t>
            </a:r>
          </a:p>
          <a:p>
            <a:pPr lvl="0" algn="just">
              <a:buFont typeface="Wingdings" pitchFamily="2" charset="2"/>
              <a:buChar char="Ø"/>
            </a:pPr>
            <a:r>
              <a:rPr lang="es-ES" sz="1600" dirty="0" smtClean="0"/>
              <a:t> Para </a:t>
            </a:r>
            <a:r>
              <a:rPr lang="es-ES" sz="1600" dirty="0"/>
              <a:t>todos los casos, la suscripción de la facilidad de pago, deberá ser realizada por el contribuyente y/o responsable ante los funcionarios correspondientes de la DGR, quienes procederán a su certificación, o bien, deberá ser certificada por escribano público, jueces de paz o entidades bancarias.</a:t>
            </a:r>
          </a:p>
          <a:p>
            <a:pPr lvl="0" algn="just">
              <a:buFont typeface="Wingdings" pitchFamily="2" charset="2"/>
              <a:buChar char="Ø"/>
            </a:pPr>
            <a:r>
              <a:rPr lang="es-ES" sz="1600" dirty="0" smtClean="0"/>
              <a:t> De </a:t>
            </a:r>
            <a:r>
              <a:rPr lang="es-ES" sz="1600" dirty="0"/>
              <a:t>tratarse de representantes, deberá acompañarse – además- copia del instrumento que acredite la representación invocada en la medida que no haya sido presentada con la correspondiente solicitud de facilidad de pago</a:t>
            </a:r>
            <a:r>
              <a:rPr lang="es-ES" sz="1600" dirty="0" smtClean="0"/>
              <a:t>.</a:t>
            </a:r>
          </a:p>
          <a:p>
            <a:pPr lvl="0" algn="just">
              <a:buFont typeface="Wingdings" pitchFamily="2" charset="2"/>
              <a:buChar char="Ø"/>
            </a:pPr>
            <a:r>
              <a:rPr lang="es-ES" sz="1600" dirty="0" smtClean="0"/>
              <a:t> Para </a:t>
            </a:r>
            <a:r>
              <a:rPr lang="es-ES" sz="1600" dirty="0"/>
              <a:t>el supuesto que la suscripción de las facilidades de pago</a:t>
            </a:r>
            <a:r>
              <a:rPr lang="es-ES" sz="1600" dirty="0" smtClean="0"/>
              <a:t>, </a:t>
            </a:r>
            <a:r>
              <a:rPr lang="es-ES" sz="1600" dirty="0"/>
              <a:t>sean firmadas por personas autorizadas por el contribuyente y/o responsable, deberá utilizarse el formulario 902 (F.902</a:t>
            </a:r>
            <a:r>
              <a:rPr lang="es-ES" sz="1600" dirty="0" smtClean="0"/>
              <a:t>).</a:t>
            </a:r>
            <a:endParaRPr lang="es-ES" sz="1600" dirty="0"/>
          </a:p>
          <a:p>
            <a:pPr lvl="0" algn="just">
              <a:buFont typeface="Wingdings" pitchFamily="2" charset="2"/>
              <a:buChar char="Ø"/>
            </a:pPr>
            <a:r>
              <a:rPr lang="es-ES" sz="1600" dirty="0" smtClean="0"/>
              <a:t> En </a:t>
            </a:r>
            <a:r>
              <a:rPr lang="es-ES" sz="1600" dirty="0"/>
              <a:t>el F.902, el autorizante deberá, como condición ineludible, consignar en el espacio destinado para la descripción de las facultades la leyenda “Autorizado a solicitar y/o suscribir Plan de Facilidades de Pago - Resolución Nº 515/ME-2018” según corresponda, procediéndose a anular el rubro “OTRAS” para su no utilización.</a:t>
            </a:r>
          </a:p>
          <a:p>
            <a:pPr lvl="0" algn="just">
              <a:buFont typeface="Wingdings" pitchFamily="2" charset="2"/>
              <a:buChar char="Ø"/>
            </a:pPr>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33356"/>
            <a:ext cx="8715436" cy="5478423"/>
          </a:xfrm>
          <a:prstGeom prst="rect">
            <a:avLst/>
          </a:prstGeom>
          <a:noFill/>
          <a:ln w="9525">
            <a:noFill/>
            <a:miter lim="800000"/>
            <a:headEnd/>
            <a:tailEnd/>
          </a:ln>
        </p:spPr>
        <p:txBody>
          <a:bodyPr wrap="square">
            <a:spAutoFit/>
          </a:bodyPr>
          <a:lstStyle/>
          <a:p>
            <a:r>
              <a:rPr lang="es-ES" sz="1600" b="1" dirty="0" smtClean="0"/>
              <a:t>Disposiciones </a:t>
            </a:r>
            <a:r>
              <a:rPr lang="es-ES" sz="1600" b="1" dirty="0"/>
              <a:t>Generales</a:t>
            </a:r>
            <a:r>
              <a:rPr lang="es-ES" sz="1600" dirty="0"/>
              <a:t> </a:t>
            </a:r>
            <a:endParaRPr lang="es-ES" sz="1600" dirty="0" smtClean="0"/>
          </a:p>
          <a:p>
            <a:pPr lvl="0" algn="just">
              <a:buFont typeface="Wingdings" pitchFamily="2" charset="2"/>
              <a:buChar char="Ø"/>
            </a:pPr>
            <a:r>
              <a:rPr lang="es-ES" sz="1600" dirty="0" smtClean="0"/>
              <a:t> Respecto </a:t>
            </a:r>
            <a:r>
              <a:rPr lang="es-ES" sz="1600" dirty="0"/>
              <a:t>a las deudas que se encuentren en proceso de trámite judicial de cobro, solo se podrá solicitar facilidad de pago, siempre que, con la respectiva solicitud, se acompañe nota de allanamiento y/o desistimiento, produciendo los efectos allí previstos en caso de incumplimiento de dicho requisito.</a:t>
            </a:r>
          </a:p>
          <a:p>
            <a:pPr lvl="0" algn="just">
              <a:buFont typeface="Wingdings" pitchFamily="2" charset="2"/>
              <a:buChar char="Ø"/>
            </a:pPr>
            <a:r>
              <a:rPr lang="es-ES" sz="1600" dirty="0" smtClean="0"/>
              <a:t> El </a:t>
            </a:r>
            <a:r>
              <a:rPr lang="es-ES" sz="1600" dirty="0"/>
              <a:t>allanamiento y/o desistimiento a los cuales se refiere la Resolución N° 515/ME-2018, deberá efectuarse </a:t>
            </a:r>
            <a:r>
              <a:rPr lang="es-ES" sz="1600" dirty="0" smtClean="0"/>
              <a:t>en </a:t>
            </a:r>
            <a:r>
              <a:rPr lang="es-ES" sz="1600" dirty="0"/>
              <a:t>modelo que </a:t>
            </a:r>
            <a:r>
              <a:rPr lang="es-ES" sz="1600" dirty="0" smtClean="0"/>
              <a:t>se </a:t>
            </a:r>
            <a:r>
              <a:rPr lang="es-ES" sz="1600" dirty="0"/>
              <a:t>aprueba </a:t>
            </a:r>
            <a:r>
              <a:rPr lang="es-ES" sz="1600" dirty="0" smtClean="0"/>
              <a:t>como Anexo II. </a:t>
            </a:r>
            <a:endParaRPr lang="es-ES" sz="1600" dirty="0"/>
          </a:p>
          <a:p>
            <a:pPr lvl="0" algn="just">
              <a:buFont typeface="Wingdings" pitchFamily="2" charset="2"/>
              <a:buChar char="Ø"/>
            </a:pPr>
            <a:r>
              <a:rPr lang="es-ES" sz="1600" dirty="0" smtClean="0"/>
              <a:t> La </a:t>
            </a:r>
            <a:r>
              <a:rPr lang="es-ES" sz="1600" dirty="0"/>
              <a:t>falta de cumplimiento total o parcial de los requisitos previstos, dará lugar sin más trámite al rechazo de la facilidad de pago </a:t>
            </a:r>
          </a:p>
          <a:p>
            <a:pPr lvl="0" algn="just">
              <a:buFont typeface="Wingdings" pitchFamily="2" charset="2"/>
              <a:buChar char="Ø"/>
            </a:pPr>
            <a:r>
              <a:rPr lang="es-ES" sz="1600" dirty="0" smtClean="0"/>
              <a:t> No </a:t>
            </a:r>
            <a:r>
              <a:rPr lang="es-ES" sz="1600" dirty="0"/>
              <a:t>obstante y sin perjuicio de lo establecido, la Autoridad de Aplicación podrá exigir, cuando el caso en particular así lo requiera, además, el cumplimiento de otros requisitos y condiciones no previstos en la presente resolución general para el otorgamiento de las facilidades de pago que se soliciten</a:t>
            </a:r>
            <a:r>
              <a:rPr lang="es-ES" sz="1600" dirty="0" smtClean="0"/>
              <a:t>.</a:t>
            </a:r>
          </a:p>
          <a:p>
            <a:pPr lvl="0" algn="just">
              <a:buFont typeface="Wingdings" pitchFamily="2" charset="2"/>
              <a:buChar char="Ø"/>
            </a:pPr>
            <a:endParaRPr lang="es-ES" sz="1600" dirty="0"/>
          </a:p>
          <a:p>
            <a:pPr algn="ctr"/>
            <a:r>
              <a:rPr lang="es-ES" sz="1600" b="1" u="sng" dirty="0"/>
              <a:t>RESOLUCIÓN GENERAL Nº 50/2018</a:t>
            </a:r>
            <a:endParaRPr lang="es-ES" sz="1600" dirty="0"/>
          </a:p>
          <a:p>
            <a:pPr algn="ctr"/>
            <a:r>
              <a:rPr lang="es-ES" dirty="0"/>
              <a:t>Emisión: 4/5/2018 BO (Tucumán): 8/5/2018</a:t>
            </a:r>
          </a:p>
          <a:p>
            <a:pPr algn="ctr"/>
            <a:r>
              <a:rPr lang="es-ES" sz="1600" dirty="0"/>
              <a:t> </a:t>
            </a:r>
            <a:r>
              <a:rPr lang="es-ES" sz="1600" b="1" dirty="0" smtClean="0"/>
              <a:t>Aprueba </a:t>
            </a:r>
            <a:r>
              <a:rPr lang="es-ES" sz="1600" b="1" dirty="0"/>
              <a:t>formulario Nº 906/B (F.906/B)</a:t>
            </a:r>
            <a:endParaRPr lang="es-ES" sz="1600" dirty="0"/>
          </a:p>
          <a:p>
            <a:r>
              <a:rPr lang="es-ES" sz="1600" dirty="0"/>
              <a:t> </a:t>
            </a:r>
          </a:p>
          <a:p>
            <a:r>
              <a:rPr lang="es-ES" sz="1600" dirty="0" smtClean="0"/>
              <a:t>Facilidades </a:t>
            </a:r>
            <a:r>
              <a:rPr lang="es-ES" sz="1600" dirty="0"/>
              <a:t>de pago de las multas previstas en los artículos 292 y 312 del Código Tributario Provincial</a:t>
            </a:r>
            <a:r>
              <a:rPr lang="es-ES" sz="1600" dirty="0" smtClean="0"/>
              <a:t>, </a:t>
            </a:r>
            <a:r>
              <a:rPr lang="es-ES" sz="1600" dirty="0"/>
              <a:t>deberán utilizar el formulario Nº 906/B (F.906/B) que como Anexo se aprueba y forma parte integrante de la presente resolución general</a:t>
            </a:r>
            <a:r>
              <a:rPr lang="es-ES" sz="1600" dirty="0" smtClean="0"/>
              <a:t>.</a:t>
            </a:r>
            <a:endParaRPr lang="es-ES" sz="1600" dirty="0"/>
          </a:p>
          <a:p>
            <a:pPr lvl="0" algn="just">
              <a:buFont typeface="Wingdings" pitchFamily="2" charset="2"/>
              <a:buChar char="Ø"/>
            </a:pPr>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4739759"/>
          </a:xfrm>
          <a:prstGeom prst="rect">
            <a:avLst/>
          </a:prstGeom>
          <a:noFill/>
          <a:ln w="9525">
            <a:noFill/>
            <a:miter lim="800000"/>
            <a:headEnd/>
            <a:tailEnd/>
          </a:ln>
        </p:spPr>
        <p:txBody>
          <a:bodyPr wrap="square">
            <a:spAutoFit/>
          </a:bodyPr>
          <a:lstStyle/>
          <a:p>
            <a:pPr algn="ctr"/>
            <a:r>
              <a:rPr lang="es-ES" sz="1600" b="1" u="sng" dirty="0"/>
              <a:t>RESOLUCIÓN GENERAL Nº 45/2018</a:t>
            </a:r>
            <a:endParaRPr lang="es-ES" sz="1600" dirty="0"/>
          </a:p>
          <a:p>
            <a:pPr algn="ctr"/>
            <a:r>
              <a:rPr lang="es-ES" dirty="0"/>
              <a:t>Emisión: 19/4/2018 BO (Tucumán): 23/4/2018</a:t>
            </a:r>
          </a:p>
          <a:p>
            <a:r>
              <a:rPr lang="es-ES" sz="1600" dirty="0"/>
              <a:t> </a:t>
            </a:r>
          </a:p>
          <a:p>
            <a:pPr algn="ctr"/>
            <a:r>
              <a:rPr lang="es-ES" sz="1600" b="1" dirty="0"/>
              <a:t>Constitución de Domicilio Fiscal Electrónico</a:t>
            </a:r>
            <a:endParaRPr lang="es-ES" sz="1600" dirty="0"/>
          </a:p>
          <a:p>
            <a:r>
              <a:rPr lang="es-ES" sz="1600" dirty="0"/>
              <a:t> </a:t>
            </a:r>
          </a:p>
          <a:p>
            <a:r>
              <a:rPr lang="es-ES" sz="1600" dirty="0"/>
              <a:t>Los contribuyentes y/o responsables que interpongan ante la DGR:</a:t>
            </a:r>
          </a:p>
          <a:p>
            <a:r>
              <a:rPr lang="es-ES" sz="1600" dirty="0"/>
              <a:t> </a:t>
            </a:r>
          </a:p>
          <a:p>
            <a:pPr lvl="0">
              <a:buFont typeface="Wingdings" pitchFamily="2" charset="2"/>
              <a:buChar char="Ø"/>
            </a:pPr>
            <a:r>
              <a:rPr lang="es-ES" sz="1600" dirty="0" smtClean="0"/>
              <a:t> Los </a:t>
            </a:r>
            <a:r>
              <a:rPr lang="es-ES" sz="1600" dirty="0"/>
              <a:t>recursos y/o descargos previstos en el Código Tributario Provincial.</a:t>
            </a:r>
          </a:p>
          <a:p>
            <a:r>
              <a:rPr lang="es-ES" sz="1600" dirty="0"/>
              <a:t> </a:t>
            </a:r>
          </a:p>
          <a:p>
            <a:r>
              <a:rPr lang="es-ES" sz="1600" dirty="0"/>
              <a:t>Deberán constituir dentro del plazo para la respectiva interposición:</a:t>
            </a:r>
          </a:p>
          <a:p>
            <a:r>
              <a:rPr lang="es-ES" sz="1600" dirty="0"/>
              <a:t> </a:t>
            </a:r>
          </a:p>
          <a:p>
            <a:pPr lvl="0">
              <a:buFont typeface="Wingdings" pitchFamily="2" charset="2"/>
              <a:buChar char="Ø"/>
            </a:pPr>
            <a:r>
              <a:rPr lang="es-ES" sz="1600" dirty="0" smtClean="0"/>
              <a:t> Domicilio </a:t>
            </a:r>
            <a:r>
              <a:rPr lang="es-ES" sz="1600" dirty="0"/>
              <a:t>fiscal electrónico de acuerdo a lo dispuesto por la RG (DGR) Nº 31/17.</a:t>
            </a:r>
          </a:p>
          <a:p>
            <a:r>
              <a:rPr lang="es-ES" sz="1600" dirty="0"/>
              <a:t> </a:t>
            </a:r>
          </a:p>
          <a:p>
            <a:pPr lvl="0">
              <a:buFont typeface="Wingdings" pitchFamily="2" charset="2"/>
              <a:buChar char="Ø"/>
            </a:pPr>
            <a:r>
              <a:rPr lang="es-ES" sz="1600" dirty="0" smtClean="0"/>
              <a:t> El </a:t>
            </a:r>
            <a:r>
              <a:rPr lang="es-ES" sz="1600" dirty="0"/>
              <a:t>incumplimiento, dará lugar a la aplicación de la sanción prevista en el cuarto párrafo del artículo 82 del Código Tributario Provincial.</a:t>
            </a:r>
          </a:p>
          <a:p>
            <a:r>
              <a:rPr lang="es-ES" sz="1600" dirty="0"/>
              <a:t> </a:t>
            </a:r>
          </a:p>
          <a:p>
            <a:pPr>
              <a:buFont typeface="Wingdings" pitchFamily="2" charset="2"/>
              <a:buChar char="Ø"/>
            </a:pPr>
            <a:r>
              <a:rPr lang="es-ES" sz="1600" dirty="0" smtClean="0"/>
              <a:t> Vigencia </a:t>
            </a:r>
            <a:r>
              <a:rPr lang="es-ES" sz="1600" dirty="0"/>
              <a:t>a partir del 23/04/2018.</a:t>
            </a:r>
          </a:p>
          <a:p>
            <a:r>
              <a:rPr lang="es-ES" sz="1600" dirty="0"/>
              <a:t> </a:t>
            </a:r>
          </a:p>
          <a:p>
            <a:pPr lvl="0" algn="just"/>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5478423"/>
          </a:xfrm>
          <a:prstGeom prst="rect">
            <a:avLst/>
          </a:prstGeom>
          <a:noFill/>
          <a:ln w="9525">
            <a:noFill/>
            <a:miter lim="800000"/>
            <a:headEnd/>
            <a:tailEnd/>
          </a:ln>
        </p:spPr>
        <p:txBody>
          <a:bodyPr wrap="square">
            <a:spAutoFit/>
          </a:bodyPr>
          <a:lstStyle/>
          <a:p>
            <a:r>
              <a:rPr lang="es-ES" sz="1600" b="1" dirty="0" smtClean="0"/>
              <a:t>Multa </a:t>
            </a:r>
            <a:r>
              <a:rPr lang="es-ES" sz="1600" b="1" dirty="0"/>
              <a:t>por incumplimiento a los deberes formales. CTP Art. 82 cuarto párrafo: </a:t>
            </a:r>
            <a:endParaRPr lang="es-ES" sz="1600" b="1" dirty="0" smtClean="0"/>
          </a:p>
          <a:p>
            <a:pPr algn="just"/>
            <a:endParaRPr lang="es-ES" sz="1600" dirty="0"/>
          </a:p>
          <a:p>
            <a:pPr algn="just">
              <a:buFont typeface="Wingdings" pitchFamily="2" charset="2"/>
              <a:buChar char="Ø"/>
            </a:pPr>
            <a:r>
              <a:rPr lang="es-ES" sz="1600" dirty="0" smtClean="0"/>
              <a:t> Cuando </a:t>
            </a:r>
            <a:r>
              <a:rPr lang="es-ES" sz="1600" dirty="0"/>
              <a:t>se trate de las infracciones a las normas referidas al domicilio fiscal prevista en este Código, o en las normas reglamentarias y complementarias que dicte la Autoridad de Aplicación con relación al mismo. </a:t>
            </a:r>
            <a:endParaRPr lang="es-ES" sz="1600" dirty="0" smtClean="0"/>
          </a:p>
          <a:p>
            <a:pPr algn="just">
              <a:buFont typeface="Wingdings" pitchFamily="2" charset="2"/>
              <a:buChar char="Ø"/>
            </a:pPr>
            <a:endParaRPr lang="es-ES" sz="1600" dirty="0"/>
          </a:p>
          <a:p>
            <a:pPr algn="just">
              <a:buFont typeface="Wingdings" pitchFamily="2" charset="2"/>
              <a:buChar char="Ø"/>
            </a:pPr>
            <a:r>
              <a:rPr lang="es-ES" sz="1600" dirty="0"/>
              <a:t>La multa se graduará entre setenta y cinco (75) veces y hasta un máximo de ciento setenta y cinco (175) veces el impuesto mensual mínimo general establecido para el Impuesto sobre los Ingresos Brutos.</a:t>
            </a:r>
          </a:p>
          <a:p>
            <a:pPr lvl="0" algn="just">
              <a:buFont typeface="Wingdings" pitchFamily="2" charset="2"/>
              <a:buChar char="Ø"/>
            </a:pPr>
            <a:endParaRPr lang="es-ES" sz="1600" dirty="0" smtClean="0"/>
          </a:p>
          <a:p>
            <a:pPr algn="ctr"/>
            <a:r>
              <a:rPr lang="es-ES" sz="1600" b="1" u="sng" dirty="0"/>
              <a:t>RESOLUCIÓN GENERAL Nº 48/2018</a:t>
            </a:r>
            <a:endParaRPr lang="es-ES" sz="1600" dirty="0"/>
          </a:p>
          <a:p>
            <a:pPr algn="ctr"/>
            <a:r>
              <a:rPr lang="es-ES" dirty="0"/>
              <a:t>Emisión: 27/4/2018 BO (Tucumán): 2/5/2018</a:t>
            </a:r>
          </a:p>
          <a:p>
            <a:r>
              <a:rPr lang="es-ES" sz="1600" dirty="0"/>
              <a:t> </a:t>
            </a:r>
          </a:p>
          <a:p>
            <a:pPr algn="just"/>
            <a:r>
              <a:rPr lang="es-ES" sz="1600" dirty="0"/>
              <a:t>Mediante RG (DGR) N° 41/18 se estableció una alternativa de carácter transitorio para el cumplimiento de lo establecido por las RG (DGR) </a:t>
            </a:r>
            <a:r>
              <a:rPr lang="es-ES" sz="1600" dirty="0" err="1"/>
              <a:t>Nros</a:t>
            </a:r>
            <a:r>
              <a:rPr lang="es-ES" sz="1600" dirty="0"/>
              <a:t> 22/18, 24/18 y 32/18, hasta el 30/04/2918.</a:t>
            </a:r>
          </a:p>
          <a:p>
            <a:r>
              <a:rPr lang="es-ES" sz="1600" dirty="0"/>
              <a:t> </a:t>
            </a:r>
          </a:p>
          <a:p>
            <a:pPr>
              <a:buFont typeface="Wingdings" pitchFamily="2" charset="2"/>
              <a:buChar char="Ø"/>
            </a:pPr>
            <a:r>
              <a:rPr lang="es-ES" sz="1600" dirty="0" smtClean="0"/>
              <a:t> Que </a:t>
            </a:r>
            <a:r>
              <a:rPr lang="es-ES" sz="1600" dirty="0"/>
              <a:t>manteniéndose a la fecha las condiciones y circunstancias que motivaron la misma.</a:t>
            </a:r>
          </a:p>
          <a:p>
            <a:r>
              <a:rPr lang="es-ES" sz="1600" dirty="0"/>
              <a:t> </a:t>
            </a:r>
          </a:p>
          <a:p>
            <a:pPr lvl="0">
              <a:buFont typeface="Wingdings" pitchFamily="2" charset="2"/>
              <a:buChar char="Ø"/>
            </a:pPr>
            <a:r>
              <a:rPr lang="es-ES" sz="1600" dirty="0" smtClean="0"/>
              <a:t> Se </a:t>
            </a:r>
            <a:r>
              <a:rPr lang="es-ES" sz="1600" dirty="0"/>
              <a:t>prorroga hasta el 16 de mayo de 2018 inclusive, el plazo para la aplicación de la referida alternativa</a:t>
            </a:r>
            <a:r>
              <a:rPr lang="es-ES" sz="1600" dirty="0" smtClean="0"/>
              <a:t>.</a:t>
            </a:r>
            <a:r>
              <a:rPr lang="es-ES" sz="1600" dirty="0"/>
              <a:t> </a:t>
            </a:r>
          </a:p>
          <a:p>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
        <p:nvSpPr>
          <p:cNvPr id="6" name="5 CuadroTexto"/>
          <p:cNvSpPr txBox="1">
            <a:spLocks noChangeArrowheads="1"/>
          </p:cNvSpPr>
          <p:nvPr/>
        </p:nvSpPr>
        <p:spPr bwMode="auto">
          <a:xfrm>
            <a:off x="214282" y="1142984"/>
            <a:ext cx="8715436" cy="2554545"/>
          </a:xfrm>
          <a:prstGeom prst="rect">
            <a:avLst/>
          </a:prstGeom>
          <a:noFill/>
          <a:ln w="9525">
            <a:noFill/>
            <a:miter lim="800000"/>
            <a:headEnd/>
            <a:tailEnd/>
          </a:ln>
        </p:spPr>
        <p:txBody>
          <a:bodyPr wrap="square">
            <a:spAutoFit/>
          </a:bodyPr>
          <a:lstStyle/>
          <a:p>
            <a:r>
              <a:rPr lang="es-ES" sz="1600" dirty="0"/>
              <a:t> </a:t>
            </a:r>
          </a:p>
          <a:p>
            <a:r>
              <a:rPr lang="es-ES" sz="1600" dirty="0"/>
              <a:t> </a:t>
            </a:r>
          </a:p>
          <a:p>
            <a:r>
              <a:rPr lang="es-ES" sz="1600" dirty="0"/>
              <a:t> </a:t>
            </a:r>
          </a:p>
          <a:p>
            <a:pPr algn="ctr"/>
            <a:r>
              <a:rPr lang="es-ES" sz="1600" b="1" u="sng" dirty="0"/>
              <a:t>RESOLUCIÓN GENERAL Nº 51/2018</a:t>
            </a:r>
            <a:endParaRPr lang="es-ES" sz="1600" dirty="0"/>
          </a:p>
          <a:p>
            <a:pPr algn="ctr"/>
            <a:r>
              <a:rPr lang="es-ES" dirty="0"/>
              <a:t>Emisión: 4/5/2018 BO (Tucumán): 8/5/2018</a:t>
            </a:r>
          </a:p>
          <a:p>
            <a:r>
              <a:rPr lang="es-ES" sz="1600" dirty="0"/>
              <a:t> </a:t>
            </a:r>
          </a:p>
          <a:p>
            <a:pPr algn="just"/>
            <a:r>
              <a:rPr lang="es-ES" sz="1600" dirty="0"/>
              <a:t>Prorroga nuevamente el plazo de forma tal que los contribuyentes obligados consignados en el Anexo de la RG (DGR) N° 19/18 puedan dar cumplimiento en tiempo y forma con la respectiva obligación a su cargo, hasta el 31 de Mayo de 2018 inclusive.</a:t>
            </a:r>
          </a:p>
          <a:p>
            <a:pPr lvl="0" algn="just">
              <a:buFont typeface="Wingdings" pitchFamily="2" charset="2"/>
              <a:buChar char="Ø"/>
            </a:pPr>
            <a:endParaRPr lang="es-ES" sz="16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23557" name="Shape 80"/>
          <p:cNvSpPr txBox="1">
            <a:spLocks noChangeArrowheads="1"/>
          </p:cNvSpPr>
          <p:nvPr/>
        </p:nvSpPr>
        <p:spPr bwMode="auto">
          <a:xfrm>
            <a:off x="0" y="0"/>
            <a:ext cx="9144000" cy="984250"/>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4000">
                <a:solidFill>
                  <a:srgbClr val="CC0000"/>
                </a:solidFill>
                <a:latin typeface="Tahoma" pitchFamily="34" charset="0"/>
                <a:cs typeface="Tahoma" pitchFamily="34" charset="0"/>
                <a:sym typeface="Tahoma" pitchFamily="34" charset="0"/>
              </a:rPr>
              <a:t>Novedades fiscales – Mayo 2018</a:t>
            </a:r>
          </a:p>
        </p:txBody>
      </p:sp>
      <p:sp>
        <p:nvSpPr>
          <p:cNvPr id="23558" name="Footer Placeholder 16"/>
          <p:cNvSpPr txBox="1">
            <a:spLocks/>
          </p:cNvSpPr>
          <p:nvPr/>
        </p:nvSpPr>
        <p:spPr bwMode="auto">
          <a:xfrm>
            <a:off x="2286000" y="6286500"/>
            <a:ext cx="5102225" cy="365125"/>
          </a:xfrm>
          <a:prstGeom prst="rect">
            <a:avLst/>
          </a:prstGeom>
          <a:noFill/>
          <a:ln w="9525">
            <a:noFill/>
            <a:miter lim="800000"/>
            <a:headEnd/>
            <a:tailEnd/>
          </a:ln>
        </p:spPr>
        <p:txBody>
          <a:bodyPr/>
          <a:lstStyle/>
          <a:p>
            <a:pPr algn="ctr"/>
            <a:r>
              <a:rPr lang="es-ES_tradnl"/>
              <a:t>C.G.C.E.T - Delegación Sud  22/05/2018</a:t>
            </a:r>
          </a:p>
        </p:txBody>
      </p:sp>
      <p:sp>
        <p:nvSpPr>
          <p:cNvPr id="11" name="10 CuadroTexto"/>
          <p:cNvSpPr txBox="1">
            <a:spLocks noChangeArrowheads="1"/>
          </p:cNvSpPr>
          <p:nvPr/>
        </p:nvSpPr>
        <p:spPr bwMode="auto">
          <a:xfrm>
            <a:off x="500063" y="1714500"/>
            <a:ext cx="8358187" cy="584200"/>
          </a:xfrm>
          <a:prstGeom prst="rect">
            <a:avLst/>
          </a:prstGeom>
          <a:noFill/>
          <a:ln w="9525">
            <a:noFill/>
            <a:miter lim="800000"/>
            <a:headEnd/>
            <a:tailEnd/>
          </a:ln>
        </p:spPr>
        <p:txBody>
          <a:bodyPr>
            <a:spAutoFit/>
          </a:bodyPr>
          <a:lstStyle/>
          <a:p>
            <a:endParaRPr lang="es-ES" sz="1600"/>
          </a:p>
          <a:p>
            <a:endParaRPr lang="es-ES" sz="160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7504" y="201414"/>
            <a:ext cx="8819337" cy="784830"/>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45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cs typeface="+mn-cs"/>
              </a:rPr>
              <a:t>PREGUNTAS O COMENTARIOS</a:t>
            </a:r>
          </a:p>
        </p:txBody>
      </p:sp>
      <p:pic>
        <p:nvPicPr>
          <p:cNvPr id="24579" name="Picture 2" descr="http://static1.squarespace.com/static/54b5d5ade4b0b6572f6e15fe/t/54b6c919e4b0df6edc7e7aa5/1421265178116/"/>
          <p:cNvPicPr>
            <a:picLocks noChangeAspect="1" noChangeArrowheads="1"/>
          </p:cNvPicPr>
          <p:nvPr/>
        </p:nvPicPr>
        <p:blipFill>
          <a:blip r:embed="rId2"/>
          <a:srcRect/>
          <a:stretch>
            <a:fillRect/>
          </a:stretch>
        </p:blipFill>
        <p:spPr bwMode="auto">
          <a:xfrm>
            <a:off x="1397000" y="1484313"/>
            <a:ext cx="6199188" cy="4465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hape 468"/>
          <p:cNvSpPr txBox="1">
            <a:spLocks noChangeArrowheads="1"/>
          </p:cNvSpPr>
          <p:nvPr/>
        </p:nvSpPr>
        <p:spPr bwMode="auto">
          <a:xfrm>
            <a:off x="1133475" y="0"/>
            <a:ext cx="7010400" cy="2678113"/>
          </a:xfrm>
          <a:prstGeom prst="rect">
            <a:avLst/>
          </a:prstGeom>
          <a:noFill/>
          <a:ln w="9525">
            <a:noFill/>
            <a:miter lim="800000"/>
            <a:headEnd/>
            <a:tailEnd/>
          </a:ln>
        </p:spPr>
        <p:txBody>
          <a:bodyPr lIns="91425" tIns="91425" rIns="91425" bIns="91425">
            <a:spAutoFit/>
          </a:bodyPr>
          <a:lstStyle/>
          <a:p>
            <a:pPr algn="ctr"/>
            <a:r>
              <a:rPr lang="es-AR" b="1"/>
              <a:t>
</a:t>
            </a:r>
          </a:p>
          <a:p>
            <a:endParaRPr lang="es-AR"/>
          </a:p>
          <a:p>
            <a:pPr algn="ctr"/>
            <a:r>
              <a:rPr lang="es-AR" sz="5000" b="1" i="1">
                <a:latin typeface="Cambria" pitchFamily="18" charset="0"/>
                <a:sym typeface="Cambria" pitchFamily="18" charset="0"/>
              </a:rPr>
              <a:t>MUCHAS GRACIAS!!!</a:t>
            </a:r>
          </a:p>
          <a:p>
            <a:endParaRPr lang="es-AR"/>
          </a:p>
          <a:p>
            <a:endParaRPr lang="es-AR"/>
          </a:p>
          <a:p>
            <a:endParaRPr lang="es-AR"/>
          </a:p>
          <a:p>
            <a:endParaRPr lang="es-AR"/>
          </a:p>
          <a:p>
            <a:endParaRPr lang="es-AR"/>
          </a:p>
        </p:txBody>
      </p:sp>
      <p:sp>
        <p:nvSpPr>
          <p:cNvPr id="2052" name="2 CuadroTexto"/>
          <p:cNvSpPr txBox="1">
            <a:spLocks noChangeArrowheads="1"/>
          </p:cNvSpPr>
          <p:nvPr/>
        </p:nvSpPr>
        <p:spPr bwMode="auto">
          <a:xfrm>
            <a:off x="428625" y="6215063"/>
            <a:ext cx="3286125" cy="400050"/>
          </a:xfrm>
          <a:prstGeom prst="rect">
            <a:avLst/>
          </a:prstGeom>
          <a:noFill/>
          <a:ln w="9525">
            <a:noFill/>
            <a:miter lim="800000"/>
            <a:headEnd/>
            <a:tailEnd/>
          </a:ln>
        </p:spPr>
        <p:txBody>
          <a:bodyPr>
            <a:spAutoFit/>
          </a:bodyPr>
          <a:lstStyle/>
          <a:p>
            <a:r>
              <a:rPr lang="es-AR" sz="2000" b="1" i="1"/>
              <a:t>CPN Mariano F. Dagúm</a:t>
            </a:r>
          </a:p>
        </p:txBody>
      </p:sp>
      <p:sp>
        <p:nvSpPr>
          <p:cNvPr id="2053" name="3 CuadroTexto"/>
          <p:cNvSpPr txBox="1">
            <a:spLocks noChangeArrowheads="1"/>
          </p:cNvSpPr>
          <p:nvPr/>
        </p:nvSpPr>
        <p:spPr bwMode="auto">
          <a:xfrm>
            <a:off x="5429250" y="6215063"/>
            <a:ext cx="3500438" cy="400050"/>
          </a:xfrm>
          <a:prstGeom prst="rect">
            <a:avLst/>
          </a:prstGeom>
          <a:noFill/>
          <a:ln w="9525">
            <a:noFill/>
            <a:miter lim="800000"/>
            <a:headEnd/>
            <a:tailEnd/>
          </a:ln>
        </p:spPr>
        <p:txBody>
          <a:bodyPr>
            <a:spAutoFit/>
          </a:bodyPr>
          <a:lstStyle/>
          <a:p>
            <a:r>
              <a:rPr lang="es-AR" sz="2000" b="1" i="1"/>
              <a:t>CPN Claudia Viviana Gallo</a:t>
            </a:r>
          </a:p>
        </p:txBody>
      </p:sp>
      <p:graphicFrame>
        <p:nvGraphicFramePr>
          <p:cNvPr id="2050" name="Object 2"/>
          <p:cNvGraphicFramePr>
            <a:graphicFrameLocks noChangeAspect="1"/>
          </p:cNvGraphicFramePr>
          <p:nvPr/>
        </p:nvGraphicFramePr>
        <p:xfrm>
          <a:off x="2643188" y="2500313"/>
          <a:ext cx="3714750" cy="2949575"/>
        </p:xfrm>
        <a:graphic>
          <a:graphicData uri="http://schemas.openxmlformats.org/presentationml/2006/ole">
            <p:oleObj spid="_x0000_s2050" name="Imagen de mapa de bits" r:id="rId4" imgW="2819794" imgH="3285714" progId="PBrush">
              <p:embed/>
            </p:oleObj>
          </a:graphicData>
        </a:graphic>
      </p:graphicFrame>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circle(in)">
                                      <p:cBhvr>
                                        <p:cTn id="7" dur="2000"/>
                                        <p:tgtEl>
                                          <p:spTgt spid="51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14341"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14342"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p:nvPr/>
        </p:nvSpPr>
        <p:spPr>
          <a:xfrm>
            <a:off x="285750" y="1214438"/>
            <a:ext cx="8358188" cy="5016500"/>
          </a:xfrm>
          <a:prstGeom prst="rect">
            <a:avLst/>
          </a:prstGeom>
          <a:noFill/>
        </p:spPr>
        <p:txBody>
          <a:bodyPr>
            <a:spAutoFit/>
          </a:bodyPr>
          <a:lstStyle/>
          <a:p>
            <a:pPr algn="just">
              <a:defRPr/>
            </a:pPr>
            <a:r>
              <a:rPr lang="es-AR" sz="1800" b="1" i="1" cap="all" dirty="0">
                <a:latin typeface="Calibri" pitchFamily="34" charset="0"/>
                <a:cs typeface="Calibri" pitchFamily="34" charset="0"/>
              </a:rPr>
              <a:t>5- </a:t>
            </a:r>
            <a:r>
              <a:rPr lang="es-AR" sz="1800" b="1" cap="all" dirty="0">
                <a:latin typeface="Calibri" pitchFamily="34" charset="0"/>
                <a:cs typeface="Calibri" pitchFamily="34" charset="0"/>
              </a:rPr>
              <a:t>Regímenes Especiales. MIPYMES. Régimen de fomento de inversiones productivas. Declaración jurada anual. Adecuaciones.  Res. </a:t>
            </a:r>
            <a:r>
              <a:rPr lang="es-AR" sz="1800" b="1" cap="all" dirty="0" err="1">
                <a:latin typeface="Calibri" pitchFamily="34" charset="0"/>
                <a:cs typeface="Calibri" pitchFamily="34" charset="0"/>
              </a:rPr>
              <a:t>SEPyME</a:t>
            </a:r>
            <a:r>
              <a:rPr lang="es-AR" sz="1800" b="1" cap="all" dirty="0">
                <a:latin typeface="Calibri" pitchFamily="34" charset="0"/>
                <a:cs typeface="Calibri" pitchFamily="34" charset="0"/>
              </a:rPr>
              <a:t>: 142/2018. BO: 27/04/2018.</a:t>
            </a:r>
            <a:endParaRPr lang="es-AR" sz="1800" i="1" dirty="0">
              <a:latin typeface="Calibri" pitchFamily="34" charset="0"/>
              <a:cs typeface="Calibri" pitchFamily="34" charset="0"/>
            </a:endParaRPr>
          </a:p>
          <a:p>
            <a:pPr algn="just">
              <a:defRPr/>
            </a:pPr>
            <a:r>
              <a:rPr lang="es-AR" sz="1800" b="1" cap="all"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Se modifica el plazo para la presentación de la declaración jurada de solicitud de beneficios, prevista en el decreto 1101/2016, el cual se contará desde el primer día del cuarto mes posterior al cierre del ejercicio fiscal en el cual se hayan realizado las inversiones, hasta cinco días hábiles antes del vencimiento general que fije la AFIP para la presentación de la declaración jurada anual del impuesto a las ganancias.</a:t>
            </a:r>
            <a:endParaRPr lang="es-AR" sz="1800" i="1" dirty="0">
              <a:latin typeface="Calibri" pitchFamily="34" charset="0"/>
              <a:cs typeface="Calibri" pitchFamily="34" charset="0"/>
            </a:endParaRPr>
          </a:p>
          <a:p>
            <a:pPr algn="just">
              <a:defRPr/>
            </a:pPr>
            <a:endParaRPr lang="es-AR" sz="1800" i="1" dirty="0">
              <a:latin typeface="Calibri" pitchFamily="34" charset="0"/>
              <a:cs typeface="Calibri" pitchFamily="34" charset="0"/>
            </a:endParaRPr>
          </a:p>
          <a:p>
            <a:pPr algn="just">
              <a:defRPr/>
            </a:pPr>
            <a:r>
              <a:rPr lang="es-AR" sz="1800" b="1" i="1" dirty="0">
                <a:latin typeface="Calibri" pitchFamily="34" charset="0"/>
                <a:cs typeface="Calibri" pitchFamily="34" charset="0"/>
              </a:rPr>
              <a:t>6</a:t>
            </a:r>
            <a:r>
              <a:rPr lang="es-AR" sz="1800" i="1" dirty="0">
                <a:latin typeface="Calibri" pitchFamily="34" charset="0"/>
                <a:cs typeface="Calibri" pitchFamily="34" charset="0"/>
              </a:rPr>
              <a:t>- </a:t>
            </a:r>
            <a:r>
              <a:rPr lang="es-AR" sz="1800" b="1" cap="all" dirty="0">
                <a:latin typeface="Calibri" pitchFamily="34" charset="0"/>
                <a:cs typeface="Calibri" pitchFamily="34" charset="0"/>
              </a:rPr>
              <a:t>Impuesto sobre los Combustibles Líquidos y al Dióxido de Carbono. Determinación e ingreso del gravamen. RG: 4233/2018. BO: 27/04/2018.</a:t>
            </a:r>
            <a:endParaRPr lang="es-AR" sz="1800" i="1" dirty="0">
              <a:latin typeface="Calibri" pitchFamily="34" charset="0"/>
              <a:cs typeface="Calibri" pitchFamily="34" charset="0"/>
            </a:endParaRPr>
          </a:p>
          <a:p>
            <a:pPr algn="just">
              <a:defRPr/>
            </a:pPr>
            <a:r>
              <a:rPr lang="es-AR" sz="1800" b="1" cap="all"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Se sustituyen las disposiciones relacionadas con la determinación e ingreso del impuesto sobre los combustibles líquidos y se incorporan las relacionadas con el impuesto sobre las emisiones de dióxido de carbono.</a:t>
            </a:r>
            <a:endParaRPr lang="es-AR" sz="1800" i="1" dirty="0">
              <a:latin typeface="Calibri" pitchFamily="34" charset="0"/>
              <a:cs typeface="Calibri" pitchFamily="34" charset="0"/>
            </a:endParaRPr>
          </a:p>
          <a:p>
            <a:pPr>
              <a:defRPr/>
            </a:pPr>
            <a:endParaRPr lang="es-AR" sz="1600" i="1" dirty="0"/>
          </a:p>
          <a:p>
            <a:pPr>
              <a:defRPr/>
            </a:pPr>
            <a:endParaRPr lang="es-AR" sz="1600" i="1"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15365"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15366"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p:nvPr/>
        </p:nvSpPr>
        <p:spPr>
          <a:xfrm>
            <a:off x="0" y="1214438"/>
            <a:ext cx="9144000" cy="5354637"/>
          </a:xfrm>
          <a:prstGeom prst="rect">
            <a:avLst/>
          </a:prstGeom>
          <a:noFill/>
        </p:spPr>
        <p:txBody>
          <a:bodyPr>
            <a:spAutoFit/>
          </a:bodyPr>
          <a:lstStyle/>
          <a:p>
            <a:pPr algn="just">
              <a:defRPr/>
            </a:pPr>
            <a:r>
              <a:rPr lang="es-AR" sz="1800" b="1" cap="all" dirty="0">
                <a:latin typeface="Calibri" pitchFamily="34" charset="0"/>
                <a:cs typeface="Calibri" pitchFamily="34" charset="0"/>
              </a:rPr>
              <a:t>7- Regímenes Especiales. Gas natural. Régimen de percepción del recargo aplicable a la distribución de gas natural consumido. Plazo especial para la presentación e ingreso de la percepción. RG: 4232/2018. BO: 27/04/2018.</a:t>
            </a:r>
            <a:endParaRPr lang="es-AR" sz="1800" i="1" dirty="0">
              <a:latin typeface="Calibri" pitchFamily="34" charset="0"/>
              <a:cs typeface="Calibri" pitchFamily="34" charset="0"/>
            </a:endParaRPr>
          </a:p>
          <a:p>
            <a:pPr algn="just">
              <a:defRPr/>
            </a:pPr>
            <a:r>
              <a:rPr lang="es-AR" sz="1800" b="1" cap="all"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Como consecuencia de haberse ajustado la forma de cálculo del recargo aplicable a la distribución de gas natural consumido, se establece que los agentes de percepción tendrán tiempo hasta el 4/5/2018 para presentar la declaración jurada e ingresar la percepción del recargo correspondiente a los períodos fiscales diciembre de 2017 y enero, febrero y marzo de 2018.</a:t>
            </a:r>
          </a:p>
          <a:p>
            <a:pPr algn="just">
              <a:defRPr/>
            </a:pPr>
            <a:endParaRPr lang="es-AR" sz="1800" i="1" dirty="0">
              <a:latin typeface="Calibri" pitchFamily="34" charset="0"/>
              <a:cs typeface="Calibri" pitchFamily="34" charset="0"/>
            </a:endParaRPr>
          </a:p>
          <a:p>
            <a:pPr algn="just">
              <a:defRPr/>
            </a:pPr>
            <a:r>
              <a:rPr lang="es-AR" sz="1800" b="1" cap="all" dirty="0">
                <a:latin typeface="Calibri" pitchFamily="34" charset="0"/>
                <a:cs typeface="Calibri" pitchFamily="34" charset="0"/>
              </a:rPr>
              <a:t>8- </a:t>
            </a:r>
            <a:r>
              <a:rPr lang="es-AR" sz="1800" b="1" cap="all" dirty="0" err="1">
                <a:latin typeface="Calibri" pitchFamily="34" charset="0"/>
                <a:cs typeface="Calibri" pitchFamily="34" charset="0"/>
              </a:rPr>
              <a:t>Monotributo</a:t>
            </a:r>
            <a:r>
              <a:rPr lang="es-AR" sz="1800" b="1" cap="all" dirty="0">
                <a:latin typeface="Calibri" pitchFamily="34" charset="0"/>
                <a:cs typeface="Calibri" pitchFamily="34" charset="0"/>
              </a:rPr>
              <a:t>. Próxima </a:t>
            </a:r>
            <a:r>
              <a:rPr lang="es-AR" sz="1800" b="1" cap="all" dirty="0" err="1">
                <a:latin typeface="Calibri" pitchFamily="34" charset="0"/>
                <a:cs typeface="Calibri" pitchFamily="34" charset="0"/>
              </a:rPr>
              <a:t>recategorización</a:t>
            </a:r>
            <a:r>
              <a:rPr lang="es-AR" sz="1800" b="1" cap="all" dirty="0">
                <a:latin typeface="Calibri" pitchFamily="34" charset="0"/>
                <a:cs typeface="Calibri" pitchFamily="34" charset="0"/>
              </a:rPr>
              <a:t>. Flexibilización de plazos. </a:t>
            </a:r>
            <a:r>
              <a:rPr lang="es-AR" sz="1800" b="1" cap="all" dirty="0" err="1">
                <a:latin typeface="Calibri" pitchFamily="34" charset="0"/>
                <a:cs typeface="Calibri" pitchFamily="34" charset="0"/>
              </a:rPr>
              <a:t>rg</a:t>
            </a:r>
            <a:r>
              <a:rPr lang="es-AR" sz="1800" b="1" cap="all" dirty="0">
                <a:latin typeface="Calibri" pitchFamily="34" charset="0"/>
                <a:cs typeface="Calibri" pitchFamily="34" charset="0"/>
              </a:rPr>
              <a:t>: 4235. </a:t>
            </a:r>
            <a:r>
              <a:rPr lang="es-AR" sz="1800" b="1" cap="all" dirty="0" err="1">
                <a:latin typeface="Calibri" pitchFamily="34" charset="0"/>
                <a:cs typeface="Calibri" pitchFamily="34" charset="0"/>
              </a:rPr>
              <a:t>bo</a:t>
            </a:r>
            <a:r>
              <a:rPr lang="es-AR" sz="1800" b="1" cap="all" dirty="0">
                <a:latin typeface="Calibri" pitchFamily="34" charset="0"/>
                <a:cs typeface="Calibri" pitchFamily="34" charset="0"/>
              </a:rPr>
              <a:t>: 04/05/2018.</a:t>
            </a:r>
            <a:endParaRPr lang="es-AR" sz="1800" i="1" dirty="0">
              <a:latin typeface="Calibri" pitchFamily="34" charset="0"/>
              <a:cs typeface="Calibri" pitchFamily="34" charset="0"/>
            </a:endParaRPr>
          </a:p>
          <a:p>
            <a:pPr algn="just">
              <a:defRPr/>
            </a:pPr>
            <a:r>
              <a:rPr lang="es-AR" sz="1800" b="1" cap="all"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AR" sz="1800" dirty="0">
                <a:latin typeface="Calibri" pitchFamily="34" charset="0"/>
                <a:cs typeface="Calibri" pitchFamily="34" charset="0"/>
              </a:rPr>
              <a:t>Como consecuencia de haberse establecido que la </a:t>
            </a:r>
            <a:r>
              <a:rPr lang="es-AR" sz="1800" dirty="0" err="1">
                <a:latin typeface="Calibri" pitchFamily="34" charset="0"/>
                <a:cs typeface="Calibri" pitchFamily="34" charset="0"/>
              </a:rPr>
              <a:t>recategorización</a:t>
            </a:r>
            <a:r>
              <a:rPr lang="es-AR" sz="1800" dirty="0">
                <a:latin typeface="Calibri" pitchFamily="34" charset="0"/>
                <a:cs typeface="Calibri" pitchFamily="34" charset="0"/>
              </a:rPr>
              <a:t> de los </a:t>
            </a:r>
            <a:r>
              <a:rPr lang="es-AR" sz="1800" dirty="0" err="1">
                <a:latin typeface="Calibri" pitchFamily="34" charset="0"/>
                <a:cs typeface="Calibri" pitchFamily="34" charset="0"/>
              </a:rPr>
              <a:t>monotributistas</a:t>
            </a:r>
            <a:r>
              <a:rPr lang="es-AR" sz="1800" dirty="0">
                <a:latin typeface="Calibri" pitchFamily="34" charset="0"/>
                <a:cs typeface="Calibri" pitchFamily="34" charset="0"/>
              </a:rPr>
              <a:t> deberá ser semestral, a partir del 1/6/2018 -según lo dispuesto por la L. 27430-, se establece que la </a:t>
            </a:r>
            <a:r>
              <a:rPr lang="es-AR" sz="1800" dirty="0" err="1">
                <a:latin typeface="Calibri" pitchFamily="34" charset="0"/>
                <a:cs typeface="Calibri" pitchFamily="34" charset="0"/>
              </a:rPr>
              <a:t>recategorización</a:t>
            </a:r>
            <a:r>
              <a:rPr lang="es-AR" sz="1800" dirty="0">
                <a:latin typeface="Calibri" pitchFamily="34" charset="0"/>
                <a:cs typeface="Calibri" pitchFamily="34" charset="0"/>
              </a:rPr>
              <a:t> del cuatrimestre enero/abril 2018, que vencería en el mes de mayo, será considerada cumplida en término siempre que se realice la </a:t>
            </a:r>
            <a:r>
              <a:rPr lang="es-AR" sz="1800" dirty="0" err="1">
                <a:latin typeface="Calibri" pitchFamily="34" charset="0"/>
                <a:cs typeface="Calibri" pitchFamily="34" charset="0"/>
              </a:rPr>
              <a:t>recategorización</a:t>
            </a:r>
            <a:r>
              <a:rPr lang="es-AR" sz="1800" dirty="0">
                <a:latin typeface="Calibri" pitchFamily="34" charset="0"/>
                <a:cs typeface="Calibri" pitchFamily="34" charset="0"/>
              </a:rPr>
              <a:t> correspondiente al semestre enero/junio 2018 con los plazos y condiciones que disponga la AFIP a tal efecto.</a:t>
            </a:r>
            <a:endParaRPr lang="es-AR" sz="1800" i="1" dirty="0">
              <a:latin typeface="Calibri" pitchFamily="34" charset="0"/>
              <a:cs typeface="Calibri" pitchFamily="34" charset="0"/>
            </a:endParaRPr>
          </a:p>
          <a:p>
            <a:pPr algn="just">
              <a:defRPr/>
            </a:pPr>
            <a:endParaRPr lang="es-AR" sz="1800" i="1" dirty="0">
              <a:latin typeface="Calibri" pitchFamily="34" charset="0"/>
              <a:cs typeface="Calibri"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16389"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16390"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p:nvPr/>
        </p:nvSpPr>
        <p:spPr>
          <a:xfrm>
            <a:off x="0" y="1214438"/>
            <a:ext cx="9144000" cy="4800600"/>
          </a:xfrm>
          <a:prstGeom prst="rect">
            <a:avLst/>
          </a:prstGeom>
          <a:noFill/>
        </p:spPr>
        <p:txBody>
          <a:bodyPr>
            <a:spAutoFit/>
          </a:bodyPr>
          <a:lstStyle/>
          <a:p>
            <a:pPr>
              <a:defRPr/>
            </a:pPr>
            <a:r>
              <a:rPr lang="es-AR" sz="1800" b="1" cap="all" dirty="0"/>
              <a:t>9- Impuesto sobre los Débitos y Créditos en las Transacciones Financieras. Se modifican los porcentajes a tomar como pago a cuenta con relación a los débitos y créditos. Decreto 409/2018. </a:t>
            </a:r>
            <a:r>
              <a:rPr lang="es-AR" sz="1800" b="1" cap="all" dirty="0" err="1"/>
              <a:t>bo</a:t>
            </a:r>
            <a:r>
              <a:rPr lang="es-AR" sz="1800" b="1" cap="all" dirty="0"/>
              <a:t>: 07/05/2018.</a:t>
            </a:r>
            <a:endParaRPr lang="es-AR" sz="1800" i="1" dirty="0"/>
          </a:p>
          <a:p>
            <a:pPr>
              <a:defRPr/>
            </a:pPr>
            <a:r>
              <a:rPr lang="es-AR" sz="1800" dirty="0"/>
              <a:t>Se modifica el porcentaje del impuesto sobre los débitos y créditos en cuentas bancarias y otras operatorias que resultan computables como pago a cuenta del impuesto a las ganancias……..(33%)</a:t>
            </a:r>
          </a:p>
          <a:p>
            <a:pPr>
              <a:defRPr/>
            </a:pPr>
            <a:r>
              <a:rPr lang="es-AR" sz="1800" dirty="0"/>
              <a:t>En el marco de la ley de fomento de PYMES, se incrementa al 60% el porcentaje de pago a cuenta del impuesto que podrán computar las industrias manufactureras consideradas “medianas -tramo 1-”.</a:t>
            </a:r>
          </a:p>
          <a:p>
            <a:pPr>
              <a:defRPr/>
            </a:pPr>
            <a:endParaRPr lang="es-AR" sz="1800" i="1" dirty="0"/>
          </a:p>
          <a:p>
            <a:pPr>
              <a:defRPr/>
            </a:pPr>
            <a:r>
              <a:rPr lang="es-AR" sz="1800" b="1" cap="all" dirty="0"/>
              <a:t>10- Impuesto a las Ganancias. Ganancias de fuente extranjera obtenidas por residente en el país. Precisiones para determinar la residencia</a:t>
            </a:r>
            <a:r>
              <a:rPr lang="es-AR" sz="1800" dirty="0"/>
              <a:t> </a:t>
            </a:r>
            <a:r>
              <a:rPr lang="es-AR" sz="1800" b="1" cap="all" dirty="0"/>
              <a:t>tributaria. </a:t>
            </a:r>
            <a:r>
              <a:rPr lang="es-AR" sz="1800" b="1" cap="all" dirty="0" err="1"/>
              <a:t>rg</a:t>
            </a:r>
            <a:r>
              <a:rPr lang="es-AR" sz="1800" b="1" cap="all" dirty="0"/>
              <a:t>: 4236/2018. </a:t>
            </a:r>
            <a:r>
              <a:rPr lang="es-AR" sz="1800" b="1" cap="all" dirty="0" err="1"/>
              <a:t>bo</a:t>
            </a:r>
            <a:r>
              <a:rPr lang="es-AR" sz="1800" b="1" cap="all" dirty="0"/>
              <a:t>: 08/05/2018.</a:t>
            </a:r>
            <a:endParaRPr lang="es-AR" sz="1800" i="1" dirty="0"/>
          </a:p>
          <a:p>
            <a:pPr>
              <a:defRPr/>
            </a:pPr>
            <a:endParaRPr lang="es-AR" sz="1800" i="1" dirty="0"/>
          </a:p>
          <a:p>
            <a:pPr>
              <a:defRPr/>
            </a:pPr>
            <a:r>
              <a:rPr lang="es-AR" sz="1800" dirty="0"/>
              <a:t>Se establecen adecuaciones y precisiones con relación a la acreditación de la residencia tributaria de un contribuyente.</a:t>
            </a:r>
            <a:endParaRPr lang="es-AR" sz="1800" i="1"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17413"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17414"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p:nvPr/>
        </p:nvSpPr>
        <p:spPr>
          <a:xfrm>
            <a:off x="0" y="1214438"/>
            <a:ext cx="9144000" cy="3786187"/>
          </a:xfrm>
          <a:prstGeom prst="rect">
            <a:avLst/>
          </a:prstGeom>
          <a:noFill/>
        </p:spPr>
        <p:txBody>
          <a:bodyPr>
            <a:spAutoFit/>
          </a:bodyPr>
          <a:lstStyle/>
          <a:p>
            <a:pPr algn="just">
              <a:defRPr/>
            </a:pPr>
            <a:r>
              <a:rPr lang="es-AR" sz="2000" b="1" i="1" cap="all" dirty="0">
                <a:latin typeface="Calibri" pitchFamily="34" charset="0"/>
                <a:cs typeface="Calibri" pitchFamily="34" charset="0"/>
              </a:rPr>
              <a:t>11- </a:t>
            </a:r>
            <a:r>
              <a:rPr lang="es-AR" sz="2000" b="1" cap="all" dirty="0">
                <a:latin typeface="Calibri" pitchFamily="34" charset="0"/>
                <a:cs typeface="Calibri" pitchFamily="34" charset="0"/>
              </a:rPr>
              <a:t>Procedimiento. Solicitud de cancelación de inscripción por pérdida de la condición de residente y/o por dejar de tener domicilio, en el país. </a:t>
            </a:r>
            <a:r>
              <a:rPr lang="es-AR" sz="2000" b="1" cap="all" dirty="0" err="1">
                <a:latin typeface="Calibri" pitchFamily="34" charset="0"/>
                <a:cs typeface="Calibri" pitchFamily="34" charset="0"/>
              </a:rPr>
              <a:t>rg</a:t>
            </a:r>
            <a:r>
              <a:rPr lang="es-AR" sz="2000" b="1" cap="all" dirty="0">
                <a:latin typeface="Calibri" pitchFamily="34" charset="0"/>
                <a:cs typeface="Calibri" pitchFamily="34" charset="0"/>
              </a:rPr>
              <a:t>: 4237/2018. </a:t>
            </a:r>
            <a:r>
              <a:rPr lang="es-AR" sz="2000" b="1" cap="all" dirty="0" err="1">
                <a:latin typeface="Calibri" pitchFamily="34" charset="0"/>
                <a:cs typeface="Calibri" pitchFamily="34" charset="0"/>
              </a:rPr>
              <a:t>bo</a:t>
            </a:r>
            <a:r>
              <a:rPr lang="es-AR" sz="2000" b="1" cap="all" dirty="0">
                <a:latin typeface="Calibri" pitchFamily="34" charset="0"/>
                <a:cs typeface="Calibri" pitchFamily="34" charset="0"/>
              </a:rPr>
              <a:t>: 08/05/2018.</a:t>
            </a:r>
            <a:endParaRPr lang="es-AR" sz="2000" i="1" dirty="0">
              <a:latin typeface="Calibri" pitchFamily="34" charset="0"/>
              <a:cs typeface="Calibri" pitchFamily="34" charset="0"/>
            </a:endParaRPr>
          </a:p>
          <a:p>
            <a:pPr algn="just">
              <a:defRPr/>
            </a:pPr>
            <a:endParaRPr lang="es-AR" sz="2000" i="1" dirty="0">
              <a:latin typeface="Calibri" pitchFamily="34" charset="0"/>
              <a:cs typeface="Calibri" pitchFamily="34" charset="0"/>
            </a:endParaRPr>
          </a:p>
          <a:p>
            <a:pPr algn="just">
              <a:defRPr/>
            </a:pPr>
            <a:r>
              <a:rPr lang="es-AR" sz="2000" dirty="0">
                <a:latin typeface="Calibri" pitchFamily="34" charset="0"/>
                <a:cs typeface="Calibri" pitchFamily="34" charset="0"/>
              </a:rPr>
              <a:t>Se establece un nuevo procedimiento que deberán realizar los contribuyentes que pierdan la condición de residentes en el país para solicitar la baja del impuesto a las ganancias y/o sobre los bienes personales. </a:t>
            </a:r>
            <a:endParaRPr lang="es-AR" sz="2000" i="1" dirty="0">
              <a:latin typeface="Calibri" pitchFamily="34" charset="0"/>
              <a:cs typeface="Calibri" pitchFamily="34" charset="0"/>
            </a:endParaRPr>
          </a:p>
          <a:p>
            <a:pPr algn="just">
              <a:defRPr/>
            </a:pPr>
            <a:endParaRPr lang="es-AR" sz="2000" i="1" dirty="0">
              <a:latin typeface="Calibri" pitchFamily="34" charset="0"/>
              <a:cs typeface="Calibri" pitchFamily="34" charset="0"/>
            </a:endParaRPr>
          </a:p>
          <a:p>
            <a:pPr algn="just">
              <a:defRPr/>
            </a:pPr>
            <a:r>
              <a:rPr lang="es-AR" sz="2000" b="1" cap="all" dirty="0">
                <a:latin typeface="Calibri" pitchFamily="34" charset="0"/>
                <a:cs typeface="Calibri" pitchFamily="34" charset="0"/>
              </a:rPr>
              <a:t>12- Micro, pequeñas y medianas empresas. Se actualizan los parámetros y requisitos para solicitar beneficios a partir del 10/5/2018. resolución </a:t>
            </a:r>
            <a:r>
              <a:rPr lang="es-AR" sz="2000" b="1" cap="all" dirty="0" err="1">
                <a:latin typeface="Calibri" pitchFamily="34" charset="0"/>
                <a:cs typeface="Calibri" pitchFamily="34" charset="0"/>
              </a:rPr>
              <a:t>seypyme</a:t>
            </a:r>
            <a:r>
              <a:rPr lang="es-AR" sz="2000" b="1" cap="all" dirty="0">
                <a:latin typeface="Calibri" pitchFamily="34" charset="0"/>
                <a:cs typeface="Calibri" pitchFamily="34" charset="0"/>
              </a:rPr>
              <a:t> 154/2018. </a:t>
            </a:r>
            <a:r>
              <a:rPr lang="es-AR" sz="2000" b="1" cap="all" dirty="0" err="1">
                <a:latin typeface="Calibri" pitchFamily="34" charset="0"/>
                <a:cs typeface="Calibri" pitchFamily="34" charset="0"/>
              </a:rPr>
              <a:t>bo</a:t>
            </a:r>
            <a:r>
              <a:rPr lang="es-AR" sz="2000" b="1" cap="all" dirty="0">
                <a:latin typeface="Calibri" pitchFamily="34" charset="0"/>
                <a:cs typeface="Calibri" pitchFamily="34" charset="0"/>
              </a:rPr>
              <a:t>: 09/05/2018.</a:t>
            </a:r>
            <a:endParaRPr lang="es-AR" sz="2000" i="1" dirty="0">
              <a:latin typeface="Calibri" pitchFamily="34" charset="0"/>
              <a:cs typeface="Calibri" pitchFamily="34" charset="0"/>
            </a:endParaRPr>
          </a:p>
          <a:p>
            <a:pPr algn="just">
              <a:defRPr/>
            </a:pPr>
            <a:endParaRPr lang="es-AR" sz="2000" i="1" dirty="0">
              <a:latin typeface="Calibri" pitchFamily="34" charset="0"/>
              <a:cs typeface="Calibri"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18437"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18438"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a:spLocks noChangeArrowheads="1"/>
          </p:cNvSpPr>
          <p:nvPr/>
        </p:nvSpPr>
        <p:spPr bwMode="auto">
          <a:xfrm>
            <a:off x="0" y="1214438"/>
            <a:ext cx="9144000" cy="369887"/>
          </a:xfrm>
          <a:prstGeom prst="rect">
            <a:avLst/>
          </a:prstGeom>
          <a:noFill/>
          <a:ln w="9525">
            <a:noFill/>
            <a:miter lim="800000"/>
            <a:headEnd/>
            <a:tailEnd/>
          </a:ln>
        </p:spPr>
        <p:txBody>
          <a:bodyPr>
            <a:spAutoFit/>
          </a:bodyPr>
          <a:lstStyle/>
          <a:p>
            <a:r>
              <a:rPr lang="es-AR" sz="1800" b="1"/>
              <a:t>Valores máximos de las ventas totales anuales:</a:t>
            </a:r>
            <a:endParaRPr lang="es-AR" sz="1800" b="1" i="1"/>
          </a:p>
        </p:txBody>
      </p:sp>
      <p:graphicFrame>
        <p:nvGraphicFramePr>
          <p:cNvPr id="7" name="6 Tabla"/>
          <p:cNvGraphicFramePr>
            <a:graphicFrameLocks noGrp="1"/>
          </p:cNvGraphicFramePr>
          <p:nvPr/>
        </p:nvGraphicFramePr>
        <p:xfrm>
          <a:off x="142875" y="1643063"/>
          <a:ext cx="8715375" cy="2015428"/>
        </p:xfrm>
        <a:graphic>
          <a:graphicData uri="http://schemas.openxmlformats.org/drawingml/2006/table">
            <a:tbl>
              <a:tblPr/>
              <a:tblGrid>
                <a:gridCol w="1463675"/>
                <a:gridCol w="1465263"/>
                <a:gridCol w="1463675"/>
                <a:gridCol w="1465262"/>
                <a:gridCol w="1463675"/>
                <a:gridCol w="1393825"/>
              </a:tblGrid>
              <a:tr h="482600">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Categoría\Sector</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Construcción</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Servicios</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Comercio</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Industria y minería</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Agropecuario</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r>
              <a:tr h="271463">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Micro</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$ 5.900.000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$ 4.600.000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$ 15.800.000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$ 13.400.000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$ 3.800.000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Pequeña</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$ 37.700.000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$ 27.600.000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$ 95.000.000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$ 81.400.000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$ 23.900.000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2600">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Mediana Tramo 1</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$301.900.000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$230.300.000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$ 798.200.000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$661.200.000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$182.400.000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4663">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Mediana Tramo 2</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$452.800.000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$328.900.000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$1.140.300.000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$ 966.300.000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6817" marR="16817" marT="16817" marB="168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  $289.300.000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8408" marR="8408" marT="8408" marB="8408" anchor="ctr" horzOverflow="overflow">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 name="7 CuadroTexto"/>
          <p:cNvSpPr txBox="1">
            <a:spLocks noChangeArrowheads="1"/>
          </p:cNvSpPr>
          <p:nvPr/>
        </p:nvSpPr>
        <p:spPr bwMode="auto">
          <a:xfrm>
            <a:off x="71438" y="3786188"/>
            <a:ext cx="9144000" cy="369887"/>
          </a:xfrm>
          <a:prstGeom prst="rect">
            <a:avLst/>
          </a:prstGeom>
          <a:noFill/>
          <a:ln w="9525">
            <a:noFill/>
            <a:miter lim="800000"/>
            <a:headEnd/>
            <a:tailEnd/>
          </a:ln>
        </p:spPr>
        <p:txBody>
          <a:bodyPr>
            <a:spAutoFit/>
          </a:bodyPr>
          <a:lstStyle/>
          <a:p>
            <a:r>
              <a:rPr lang="es-AR" sz="1800" b="1"/>
              <a:t>Valores máximos de las ventas totales anuales:</a:t>
            </a:r>
            <a:endParaRPr lang="es-AR" sz="1800" b="1" i="1"/>
          </a:p>
        </p:txBody>
      </p:sp>
      <p:graphicFrame>
        <p:nvGraphicFramePr>
          <p:cNvPr id="9" name="8 Tabla"/>
          <p:cNvGraphicFramePr>
            <a:graphicFrameLocks noGrp="1"/>
          </p:cNvGraphicFramePr>
          <p:nvPr/>
        </p:nvGraphicFramePr>
        <p:xfrm>
          <a:off x="0" y="4286250"/>
          <a:ext cx="9144000" cy="2019300"/>
        </p:xfrm>
        <a:graphic>
          <a:graphicData uri="http://schemas.openxmlformats.org/drawingml/2006/table">
            <a:tbl>
              <a:tblPr/>
              <a:tblGrid>
                <a:gridCol w="1524000"/>
                <a:gridCol w="1524000"/>
                <a:gridCol w="1524000"/>
                <a:gridCol w="1524000"/>
                <a:gridCol w="1524000"/>
                <a:gridCol w="1524000"/>
              </a:tblGrid>
              <a:tr h="117475">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Categoría\Sector</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Construcción</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Servicios</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Comercio</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Industria y minería</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Agropecuario</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r>
              <a:tr h="117475">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Micro</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12</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7</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7</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15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475">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Pequeña</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45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30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35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60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10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475">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Mediana Tramo 1</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200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165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125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235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50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8588">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Mediana Tramo 2</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590</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535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345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655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6675" marR="0" lvl="0" indent="0" algn="ctr" defTabSz="914400" rtl="0" eaLnBrk="1" fontAlgn="base" latinLnBrk="0" hangingPunct="1">
                        <a:lnSpc>
                          <a:spcPct val="100000"/>
                        </a:lnSpc>
                        <a:spcBef>
                          <a:spcPct val="0"/>
                        </a:spcBef>
                        <a:spcAft>
                          <a:spcPct val="0"/>
                        </a:spcAft>
                        <a:buClrTx/>
                        <a:buSzTx/>
                        <a:buFontTx/>
                        <a:buNone/>
                        <a:tabLst/>
                      </a:pPr>
                      <a:r>
                        <a:rPr kumimoji="0" lang="es-AR" sz="1500" b="0" i="0" u="none" strike="noStrike" cap="none" normalizeH="0" baseline="0" smtClean="0">
                          <a:ln>
                            <a:noFill/>
                          </a:ln>
                          <a:solidFill>
                            <a:schemeClr val="tx1"/>
                          </a:solidFill>
                          <a:effectLst/>
                          <a:latin typeface="Arial" charset="0"/>
                          <a:cs typeface="Calibri" pitchFamily="34" charset="0"/>
                          <a:sym typeface="Arial" charset="0"/>
                        </a:rPr>
                        <a:t>215</a:t>
                      </a:r>
                      <a:endParaRPr kumimoji="0" lang="es-AR" sz="1500" b="0" i="1" u="none" strike="noStrike" cap="none" normalizeH="0" baseline="0" smtClean="0">
                        <a:ln>
                          <a:noFill/>
                        </a:ln>
                        <a:solidFill>
                          <a:schemeClr val="tx1"/>
                        </a:solidFill>
                        <a:effectLst/>
                        <a:latin typeface="Arial" charset="0"/>
                        <a:cs typeface="Calibri" pitchFamily="34" charset="0"/>
                        <a:sym typeface="Arial" charset="0"/>
                      </a:endParaRPr>
                    </a:p>
                  </a:txBody>
                  <a:tcPr marL="19050" marR="19050" marT="19050" marB="1905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Shape 78"/>
          <p:cNvSpPr txBox="1">
            <a:spLocks noChangeArrowheads="1"/>
          </p:cNvSpPr>
          <p:nvPr/>
        </p:nvSpPr>
        <p:spPr bwMode="auto">
          <a:xfrm>
            <a:off x="0" y="0"/>
            <a:ext cx="9144000" cy="1125538"/>
          </a:xfrm>
          <a:prstGeom prst="rect">
            <a:avLst/>
          </a:prstGeom>
          <a:ln w="9525">
            <a:noFill/>
            <a:miter lim="800000"/>
            <a:headEnd/>
            <a:tailEnd/>
          </a:ln>
        </p:spPr>
        <p:style>
          <a:lnRef idx="0">
            <a:scrgbClr r="0" g="0" b="0"/>
          </a:lnRef>
          <a:fillRef idx="1002">
            <a:schemeClr val="lt2"/>
          </a:fillRef>
          <a:effectRef idx="0">
            <a:scrgbClr r="0" g="0" b="0"/>
          </a:effectRef>
          <a:fontRef idx="major"/>
        </p:style>
        <p:txBody>
          <a:bodyPr lIns="91425" tIns="45700" rIns="91425" bIns="45700" anchor="ctr">
            <a:spAutoFit/>
          </a:bodyPr>
          <a:lstStyle/>
          <a:p>
            <a:pPr>
              <a:defRPr/>
            </a:pPr>
            <a:endParaRPr lang="es-AR"/>
          </a:p>
        </p:txBody>
      </p:sp>
      <p:sp>
        <p:nvSpPr>
          <p:cNvPr id="19461" name="Shape 80"/>
          <p:cNvSpPr txBox="1">
            <a:spLocks noChangeArrowheads="1"/>
          </p:cNvSpPr>
          <p:nvPr/>
        </p:nvSpPr>
        <p:spPr bwMode="auto">
          <a:xfrm>
            <a:off x="0" y="0"/>
            <a:ext cx="9144000" cy="862013"/>
          </a:xfrm>
          <a:prstGeom prst="rect">
            <a:avLst/>
          </a:prstGeom>
          <a:noFill/>
          <a:ln w="9525">
            <a:noFill/>
            <a:miter lim="800000"/>
            <a:headEnd/>
            <a:tailEnd/>
          </a:ln>
        </p:spPr>
        <p:txBody>
          <a:bodyPr lIns="91425" tIns="45700" rIns="91425" bIns="45700">
            <a:spAutoFit/>
          </a:bodyPr>
          <a:lstStyle/>
          <a:p>
            <a:pPr indent="342900" algn="ctr">
              <a:buClr>
                <a:srgbClr val="000000"/>
              </a:buClr>
              <a:buSzPct val="25000"/>
              <a:buFont typeface="Tahoma" pitchFamily="34" charset="0"/>
              <a:buNone/>
            </a:pPr>
            <a:r>
              <a:rPr lang="es-AR" sz="1800"/>
              <a:t>
</a:t>
            </a:r>
            <a:r>
              <a:rPr lang="es-AR" sz="3200">
                <a:solidFill>
                  <a:srgbClr val="CC0000"/>
                </a:solidFill>
                <a:latin typeface="Tahoma" pitchFamily="34" charset="0"/>
                <a:cs typeface="Tahoma" pitchFamily="34" charset="0"/>
                <a:sym typeface="Tahoma" pitchFamily="34" charset="0"/>
              </a:rPr>
              <a:t>Novedades fiscales – Mayo 2018</a:t>
            </a:r>
          </a:p>
        </p:txBody>
      </p:sp>
      <p:sp>
        <p:nvSpPr>
          <p:cNvPr id="19462" name="Footer Placeholder 16"/>
          <p:cNvSpPr txBox="1">
            <a:spLocks/>
          </p:cNvSpPr>
          <p:nvPr/>
        </p:nvSpPr>
        <p:spPr bwMode="auto">
          <a:xfrm>
            <a:off x="2286000" y="6421438"/>
            <a:ext cx="5102225" cy="365125"/>
          </a:xfrm>
          <a:prstGeom prst="rect">
            <a:avLst/>
          </a:prstGeom>
          <a:noFill/>
          <a:ln w="9525">
            <a:noFill/>
            <a:miter lim="800000"/>
            <a:headEnd/>
            <a:tailEnd/>
          </a:ln>
        </p:spPr>
        <p:txBody>
          <a:bodyPr/>
          <a:lstStyle/>
          <a:p>
            <a:pPr algn="ctr"/>
            <a:r>
              <a:rPr lang="es-ES_tradnl"/>
              <a:t>C.G.C.E.T - Delegación Sud  22/05/2018</a:t>
            </a:r>
          </a:p>
        </p:txBody>
      </p:sp>
      <p:sp>
        <p:nvSpPr>
          <p:cNvPr id="6" name="5 CuadroTexto"/>
          <p:cNvSpPr txBox="1"/>
          <p:nvPr/>
        </p:nvSpPr>
        <p:spPr>
          <a:xfrm>
            <a:off x="0" y="1214438"/>
            <a:ext cx="9144000" cy="4800600"/>
          </a:xfrm>
          <a:prstGeom prst="rect">
            <a:avLst/>
          </a:prstGeom>
          <a:noFill/>
        </p:spPr>
        <p:txBody>
          <a:bodyPr>
            <a:spAutoFit/>
          </a:bodyPr>
          <a:lstStyle/>
          <a:p>
            <a:pPr algn="just">
              <a:defRPr/>
            </a:pPr>
            <a:r>
              <a:rPr lang="es-AR" sz="1800" b="1" cap="all" dirty="0">
                <a:latin typeface="Calibri" pitchFamily="34" charset="0"/>
                <a:cs typeface="Calibri" pitchFamily="34" charset="0"/>
              </a:rPr>
              <a:t>13- </a:t>
            </a:r>
            <a:r>
              <a:rPr lang="es-AR" sz="1800" b="1" cap="all" dirty="0" err="1">
                <a:latin typeface="Calibri" pitchFamily="34" charset="0"/>
                <a:cs typeface="Calibri" pitchFamily="34" charset="0"/>
              </a:rPr>
              <a:t>idcb</a:t>
            </a:r>
            <a:r>
              <a:rPr lang="es-AR" sz="1800" b="1" cap="all" dirty="0">
                <a:latin typeface="Calibri" pitchFamily="34" charset="0"/>
                <a:cs typeface="Calibri" pitchFamily="34" charset="0"/>
              </a:rPr>
              <a:t> </a:t>
            </a:r>
            <a:r>
              <a:rPr lang="es-AR" sz="1800" b="1" cap="all" dirty="0" err="1">
                <a:latin typeface="Calibri" pitchFamily="34" charset="0"/>
                <a:cs typeface="Calibri" pitchFamily="34" charset="0"/>
              </a:rPr>
              <a:t>eXENCION</a:t>
            </a:r>
            <a:r>
              <a:rPr lang="es-AR" sz="1800" b="1" cap="all" dirty="0">
                <a:latin typeface="Calibri" pitchFamily="34" charset="0"/>
                <a:cs typeface="Calibri" pitchFamily="34" charset="0"/>
              </a:rPr>
              <a:t> transferencia a titulo </a:t>
            </a:r>
            <a:r>
              <a:rPr lang="es-AR" sz="1800" b="1" cap="all" dirty="0" err="1">
                <a:latin typeface="Calibri" pitchFamily="34" charset="0"/>
                <a:cs typeface="Calibri" pitchFamily="34" charset="0"/>
              </a:rPr>
              <a:t>onerso</a:t>
            </a:r>
            <a:r>
              <a:rPr lang="es-AR" sz="1800" b="1" cap="all" dirty="0">
                <a:latin typeface="Calibri" pitchFamily="34" charset="0"/>
                <a:cs typeface="Calibri" pitchFamily="34" charset="0"/>
              </a:rPr>
              <a:t> de inmuebles. decreto 463/2018.</a:t>
            </a:r>
          </a:p>
          <a:p>
            <a:pPr algn="just">
              <a:defRPr/>
            </a:pPr>
            <a:endParaRPr lang="es-AR" sz="1800" b="1" i="1" cap="all" dirty="0">
              <a:latin typeface="Calibri" pitchFamily="34" charset="0"/>
              <a:cs typeface="Calibri" pitchFamily="34" charset="0"/>
            </a:endParaRPr>
          </a:p>
          <a:p>
            <a:pPr algn="just">
              <a:defRPr/>
            </a:pPr>
            <a:r>
              <a:rPr lang="es-AR" sz="1800" dirty="0">
                <a:latin typeface="Calibri" pitchFamily="34" charset="0"/>
                <a:cs typeface="Calibri" pitchFamily="34" charset="0"/>
              </a:rPr>
              <a:t>Mediante el Decreto 463/2018, publicado en el BO el día 16/05/2018, el Gobierno estableció que estarán exentos del impuesto al cheque los débitos y/o créditos en cuenta corriente aplicados u originados en las transferencias de dominio a título oneroso de inmuebles. </a:t>
            </a:r>
            <a:endParaRPr lang="es-AR" sz="1800" i="1" dirty="0">
              <a:latin typeface="Calibri" pitchFamily="34" charset="0"/>
              <a:cs typeface="Calibri" pitchFamily="34" charset="0"/>
            </a:endParaRPr>
          </a:p>
          <a:p>
            <a:pPr algn="just">
              <a:defRPr/>
            </a:pPr>
            <a:endParaRPr lang="es-AR" sz="1800" i="1" dirty="0">
              <a:latin typeface="Calibri" pitchFamily="34" charset="0"/>
              <a:cs typeface="Calibri" pitchFamily="34" charset="0"/>
            </a:endParaRPr>
          </a:p>
          <a:p>
            <a:pPr algn="just">
              <a:defRPr/>
            </a:pPr>
            <a:r>
              <a:rPr lang="es-AR" sz="1800" b="1" dirty="0">
                <a:latin typeface="Calibri" pitchFamily="34" charset="0"/>
                <a:cs typeface="Calibri" pitchFamily="34" charset="0"/>
              </a:rPr>
              <a:t>14- APLICATIVO WEB GANANCIAS Y BIENES PERSONALES 2017. RG 4243.</a:t>
            </a:r>
            <a:endParaRPr lang="es-AR" sz="1800" i="1" dirty="0">
              <a:latin typeface="Calibri" pitchFamily="34" charset="0"/>
              <a:cs typeface="Calibri" pitchFamily="34" charset="0"/>
            </a:endParaRPr>
          </a:p>
          <a:p>
            <a:pPr algn="just">
              <a:defRPr/>
            </a:pPr>
            <a:r>
              <a:rPr lang="es-ES" sz="1800"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ES" sz="1800" dirty="0">
                <a:latin typeface="Calibri" pitchFamily="34" charset="0"/>
                <a:cs typeface="Calibri" pitchFamily="34" charset="0"/>
              </a:rPr>
              <a:t>La AFIP confirmó que habilita la carga de datos en el sistema Bienes Personales Web y que desde el 14 de mayo se podrá efectuar la respectiva presentación de la declaración jurada. Ello se desprende de la RG 4243.</a:t>
            </a:r>
            <a:endParaRPr lang="es-AR" sz="1800" i="1" dirty="0">
              <a:latin typeface="Calibri" pitchFamily="34" charset="0"/>
              <a:cs typeface="Calibri" pitchFamily="34" charset="0"/>
            </a:endParaRPr>
          </a:p>
          <a:p>
            <a:pPr algn="just">
              <a:defRPr/>
            </a:pPr>
            <a:r>
              <a:rPr lang="es-ES" sz="1800" dirty="0">
                <a:latin typeface="Calibri" pitchFamily="34" charset="0"/>
                <a:cs typeface="Calibri" pitchFamily="34" charset="0"/>
              </a:rPr>
              <a:t> </a:t>
            </a:r>
            <a:endParaRPr lang="es-AR" sz="1800" i="1" dirty="0">
              <a:latin typeface="Calibri" pitchFamily="34" charset="0"/>
              <a:cs typeface="Calibri" pitchFamily="34" charset="0"/>
            </a:endParaRPr>
          </a:p>
          <a:p>
            <a:pPr algn="just">
              <a:defRPr/>
            </a:pPr>
            <a:r>
              <a:rPr lang="es-ES" sz="1800" dirty="0">
                <a:latin typeface="Calibri" pitchFamily="34" charset="0"/>
                <a:cs typeface="Calibri" pitchFamily="34" charset="0"/>
              </a:rPr>
              <a:t>En tanto, las declaraciones juradas del Impuesto a las Ganancias Personas Humanas correspondientes al período fiscal 2017 </a:t>
            </a:r>
            <a:r>
              <a:rPr lang="es-ES" sz="1800" b="1" u="sng" dirty="0">
                <a:latin typeface="Calibri" pitchFamily="34" charset="0"/>
                <a:cs typeface="Calibri" pitchFamily="34" charset="0"/>
              </a:rPr>
              <a:t>deberán</a:t>
            </a:r>
            <a:r>
              <a:rPr lang="es-ES" sz="1800" dirty="0">
                <a:latin typeface="Calibri" pitchFamily="34" charset="0"/>
                <a:cs typeface="Calibri" pitchFamily="34" charset="0"/>
              </a:rPr>
              <a:t> ser presentadas mediante el nuevo servicio con clave fiscal "Ganancias Web - Personas Humanas", el cual deberás habilitar a través del Administrador de Relaciones.</a:t>
            </a:r>
            <a:endParaRPr lang="es-AR" sz="1800" i="1" dirty="0">
              <a:latin typeface="Calibri" pitchFamily="34" charset="0"/>
              <a:cs typeface="Calibri" pitchFamily="34" charset="0"/>
            </a:endParaRPr>
          </a:p>
          <a:p>
            <a:pPr algn="just">
              <a:defRPr/>
            </a:pPr>
            <a:endParaRPr lang="es-AR" sz="1800" i="1" dirty="0">
              <a:latin typeface="Calibri" pitchFamily="34" charset="0"/>
              <a:cs typeface="Calibri"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2757</TotalTime>
  <Words>2452</Words>
  <Application>Microsoft Office PowerPoint</Application>
  <PresentationFormat>Presentación en pantalla (4:3)</PresentationFormat>
  <Paragraphs>505</Paragraphs>
  <Slides>39</Slides>
  <Notes>38</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39</vt:i4>
      </vt:variant>
    </vt:vector>
  </HeadingPairs>
  <TitlesOfParts>
    <vt:vector size="46" baseType="lpstr">
      <vt:lpstr>Arial</vt:lpstr>
      <vt:lpstr>Tahoma</vt:lpstr>
      <vt:lpstr>Book Antiqua</vt:lpstr>
      <vt:lpstr>Calibri</vt:lpstr>
      <vt:lpstr>Cambria</vt:lpstr>
      <vt:lpstr>Tema de Office</vt:lpstr>
      <vt:lpstr>Imagen de mapa de bits</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Mariano</dc:creator>
  <cp:lastModifiedBy>CS</cp:lastModifiedBy>
  <cp:revision>248</cp:revision>
  <dcterms:modified xsi:type="dcterms:W3CDTF">2018-05-22T04:34:52Z</dcterms:modified>
</cp:coreProperties>
</file>