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6" r:id="rId7"/>
    <p:sldId id="261" r:id="rId8"/>
    <p:sldId id="262" r:id="rId9"/>
    <p:sldId id="267" r:id="rId10"/>
    <p:sldId id="263" r:id="rId11"/>
    <p:sldId id="264"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7" autoAdjust="0"/>
    <p:restoredTop sz="94660"/>
  </p:normalViewPr>
  <p:slideViewPr>
    <p:cSldViewPr snapToGrid="0">
      <p:cViewPr varScale="1">
        <p:scale>
          <a:sx n="74" d="100"/>
          <a:sy n="74"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6/26/2018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6/26/2018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6/26/2018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6/26/2018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6/26/2018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6/26/2018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smtClean="0"/>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6/26/2018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6/26/2018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smtClean="0"/>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6/26/2018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6/26/2018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6/26/2018</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51012" y="1300785"/>
            <a:ext cx="8689976" cy="1146201"/>
          </a:xfrm>
        </p:spPr>
        <p:txBody>
          <a:bodyPr/>
          <a:lstStyle/>
          <a:p>
            <a:r>
              <a:rPr lang="es-AR" dirty="0" smtClean="0"/>
              <a:t>RIESGOS DEL TRABAJO - ART</a:t>
            </a:r>
            <a:endParaRPr lang="es-AR" dirty="0"/>
          </a:p>
        </p:txBody>
      </p:sp>
      <p:sp>
        <p:nvSpPr>
          <p:cNvPr id="3" name="Subtítulo 2"/>
          <p:cNvSpPr>
            <a:spLocks noGrp="1"/>
          </p:cNvSpPr>
          <p:nvPr>
            <p:ph type="subTitle" idx="1"/>
          </p:nvPr>
        </p:nvSpPr>
        <p:spPr/>
        <p:txBody>
          <a:bodyPr/>
          <a:lstStyle/>
          <a:p>
            <a:pPr algn="l"/>
            <a:r>
              <a:rPr lang="es-AR" cap="none" dirty="0" smtClean="0"/>
              <a:t>29 de junio de 2018</a:t>
            </a:r>
          </a:p>
          <a:p>
            <a:pPr algn="l"/>
            <a:r>
              <a:rPr lang="es-AR" cap="none" dirty="0" err="1" smtClean="0"/>
              <a:t>Cra</a:t>
            </a:r>
            <a:r>
              <a:rPr lang="es-AR" cap="none" dirty="0" smtClean="0"/>
              <a:t>. Marta Estela Alonso de </a:t>
            </a:r>
            <a:r>
              <a:rPr lang="es-AR" cap="none" dirty="0" err="1" smtClean="0"/>
              <a:t>Schulman</a:t>
            </a:r>
            <a:endParaRPr lang="es-AR" cap="none" dirty="0" smtClean="0"/>
          </a:p>
        </p:txBody>
      </p:sp>
    </p:spTree>
    <p:extLst>
      <p:ext uri="{BB962C8B-B14F-4D97-AF65-F5344CB8AC3E}">
        <p14:creationId xmlns:p14="http://schemas.microsoft.com/office/powerpoint/2010/main" val="19648073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7"/>
            <a:ext cx="10364451" cy="621003"/>
          </a:xfrm>
        </p:spPr>
        <p:txBody>
          <a:bodyPr/>
          <a:lstStyle/>
          <a:p>
            <a:r>
              <a:rPr lang="es-AR" dirty="0" smtClean="0">
                <a:latin typeface="Arial" panose="020B0604020202020204" pitchFamily="34" charset="0"/>
                <a:cs typeface="Arial" panose="020B0604020202020204" pitchFamily="34" charset="0"/>
              </a:rPr>
              <a:t>Res SRT 46/2018 mayo 2018</a:t>
            </a: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a:xfrm>
            <a:off x="913774" y="1239520"/>
            <a:ext cx="10363826" cy="4551679"/>
          </a:xfrm>
        </p:spPr>
        <p:txBody>
          <a:bodyPr>
            <a:normAutofit fontScale="77500" lnSpcReduction="20000"/>
          </a:bodyPr>
          <a:lstStyle/>
          <a:p>
            <a:pPr marL="0" indent="0">
              <a:buNone/>
            </a:pPr>
            <a:r>
              <a:rPr lang="es-AR" cap="none" dirty="0" smtClean="0">
                <a:latin typeface="Arial" panose="020B0604020202020204" pitchFamily="34" charset="0"/>
                <a:cs typeface="Arial" panose="020B0604020202020204" pitchFamily="34" charset="0"/>
              </a:rPr>
              <a:t>Capitulo V:</a:t>
            </a:r>
          </a:p>
          <a:p>
            <a:pPr marL="0" indent="0">
              <a:buNone/>
            </a:pPr>
            <a:r>
              <a:rPr lang="es-AR" b="1" cap="none" dirty="0" smtClean="0">
                <a:latin typeface="Arial" panose="020B0604020202020204" pitchFamily="34" charset="0"/>
                <a:cs typeface="Arial" panose="020B0604020202020204" pitchFamily="34" charset="0"/>
              </a:rPr>
              <a:t>Disposición especial sobre cobranza directa</a:t>
            </a:r>
          </a:p>
          <a:p>
            <a:pPr fontAlgn="base"/>
            <a:r>
              <a:rPr lang="es-AR" cap="none" dirty="0" smtClean="0">
                <a:latin typeface="Arial" panose="020B0604020202020204" pitchFamily="34" charset="0"/>
                <a:cs typeface="Arial" panose="020B0604020202020204" pitchFamily="34" charset="0"/>
              </a:rPr>
              <a:t>La a.r.t. podrá recibir pagos directos de los empleadores, sólo en el supuesto previsto para el inicio de actividad, (situación en quela cuota será ingresada en forma directa a la aseguradora correspondiente). En estos casos deberá extender un recibo discriminando período, importe, y motivo del pago, e ingresar las sumas percibidas al sistema único de la seguridad social (</a:t>
            </a:r>
            <a:r>
              <a:rPr lang="es-AR" cap="none" dirty="0" err="1" smtClean="0">
                <a:latin typeface="Arial" panose="020B0604020202020204" pitchFamily="34" charset="0"/>
                <a:cs typeface="Arial" panose="020B0604020202020204" pitchFamily="34" charset="0"/>
              </a:rPr>
              <a:t>s.u.s.s</a:t>
            </a:r>
            <a:r>
              <a:rPr lang="es-AR" cap="none" dirty="0" smtClean="0">
                <a:latin typeface="Arial" panose="020B0604020202020204" pitchFamily="34" charset="0"/>
                <a:cs typeface="Arial" panose="020B0604020202020204" pitchFamily="34" charset="0"/>
              </a:rPr>
              <a:t>.) en un plazo máximo de treinta (30) días corridos, utilizando el procedimiento dispuesto por la </a:t>
            </a:r>
            <a:r>
              <a:rPr lang="es-AR" cap="none" dirty="0" err="1" smtClean="0">
                <a:latin typeface="Arial" panose="020B0604020202020204" pitchFamily="34" charset="0"/>
                <a:cs typeface="Arial" panose="020B0604020202020204" pitchFamily="34" charset="0"/>
              </a:rPr>
              <a:t>a.f.i.p</a:t>
            </a:r>
            <a:r>
              <a:rPr lang="es-AR" cap="none" dirty="0" smtClean="0">
                <a:latin typeface="Arial" panose="020B0604020202020204" pitchFamily="34" charset="0"/>
                <a:cs typeface="Arial" panose="020B0604020202020204" pitchFamily="34" charset="0"/>
              </a:rPr>
              <a:t>. Cuando no sea inicio de actividad, la a.r.t. deberá indicar al empleador que ingrese los pagos a través del </a:t>
            </a:r>
            <a:r>
              <a:rPr lang="es-AR" cap="none" dirty="0" err="1" smtClean="0">
                <a:latin typeface="Arial" panose="020B0604020202020204" pitchFamily="34" charset="0"/>
                <a:cs typeface="Arial" panose="020B0604020202020204" pitchFamily="34" charset="0"/>
              </a:rPr>
              <a:t>s.u.s.s</a:t>
            </a:r>
            <a:r>
              <a:rPr lang="es-AR" cap="none" dirty="0" smtClean="0">
                <a:latin typeface="Arial" panose="020B0604020202020204" pitchFamily="34" charset="0"/>
                <a:cs typeface="Arial" panose="020B0604020202020204" pitchFamily="34" charset="0"/>
              </a:rPr>
              <a:t>..</a:t>
            </a:r>
          </a:p>
          <a:p>
            <a:pPr fontAlgn="base"/>
            <a:r>
              <a:rPr lang="es-AR" cap="none" dirty="0" smtClean="0">
                <a:latin typeface="Arial" panose="020B0604020202020204" pitchFamily="34" charset="0"/>
                <a:cs typeface="Arial" panose="020B0604020202020204" pitchFamily="34" charset="0"/>
              </a:rPr>
              <a:t>Asimismo, la a.r.t. deberá ingresar al </a:t>
            </a:r>
            <a:r>
              <a:rPr lang="es-AR" cap="none" dirty="0" err="1" smtClean="0">
                <a:latin typeface="Arial" panose="020B0604020202020204" pitchFamily="34" charset="0"/>
                <a:cs typeface="Arial" panose="020B0604020202020204" pitchFamily="34" charset="0"/>
              </a:rPr>
              <a:t>s.u.s.s</a:t>
            </a:r>
            <a:r>
              <a:rPr lang="es-AR" cap="none" dirty="0" smtClean="0">
                <a:latin typeface="Arial" panose="020B0604020202020204" pitchFamily="34" charset="0"/>
                <a:cs typeface="Arial" panose="020B0604020202020204" pitchFamily="34" charset="0"/>
              </a:rPr>
              <a:t>. los importes de las alícuotas compensadas con los pagos de i.l.t. pagadas por el empleador por cuenta y orden de la a.r.t., utilizando a tal fin el procedimiento dispuesto por la </a:t>
            </a:r>
            <a:r>
              <a:rPr lang="es-AR" cap="none" dirty="0" err="1" smtClean="0">
                <a:latin typeface="Arial" panose="020B0604020202020204" pitchFamily="34" charset="0"/>
                <a:cs typeface="Arial" panose="020B0604020202020204" pitchFamily="34" charset="0"/>
              </a:rPr>
              <a:t>a.f.i.p</a:t>
            </a:r>
            <a:r>
              <a:rPr lang="es-AR" cap="none" dirty="0" smtClean="0">
                <a:latin typeface="Arial" panose="020B0604020202020204" pitchFamily="34" charset="0"/>
                <a:cs typeface="Arial" panose="020B0604020202020204" pitchFamily="34" charset="0"/>
              </a:rPr>
              <a:t>. en estos casos deberá imputar cada importe compensado al período que corresponda, en un plazo máximo de treinta (30) días corridos contados desde la fecha en que queda perfeccionada la solicitud de reintegro por parte del empleador.</a:t>
            </a:r>
          </a:p>
          <a:p>
            <a:pPr fontAlgn="base"/>
            <a:r>
              <a:rPr lang="es-AR" cap="none" dirty="0" smtClean="0">
                <a:latin typeface="Arial" panose="020B0604020202020204" pitchFamily="34" charset="0"/>
                <a:cs typeface="Arial" panose="020B0604020202020204" pitchFamily="34" charset="0"/>
              </a:rPr>
              <a:t>Cuando la a.r.t. no declare al </a:t>
            </a:r>
            <a:r>
              <a:rPr lang="es-AR" cap="none" dirty="0" err="1" smtClean="0">
                <a:latin typeface="Arial" panose="020B0604020202020204" pitchFamily="34" charset="0"/>
                <a:cs typeface="Arial" panose="020B0604020202020204" pitchFamily="34" charset="0"/>
              </a:rPr>
              <a:t>s.u.s.s</a:t>
            </a:r>
            <a:r>
              <a:rPr lang="es-AR" cap="none" dirty="0" smtClean="0">
                <a:latin typeface="Arial" panose="020B0604020202020204" pitchFamily="34" charset="0"/>
                <a:cs typeface="Arial" panose="020B0604020202020204" pitchFamily="34" charset="0"/>
              </a:rPr>
              <a:t>. la recaudación directa realizada o los montos compensados, dicha omisión será considerada falta grave, pudiendo en consecuencia ser sometida al procedimiento de comprobación y juzgamiento de esta s.r.t. que determina la normativa vigente.</a:t>
            </a:r>
          </a:p>
          <a:p>
            <a:pPr marL="0" indent="0">
              <a:buNone/>
            </a:pPr>
            <a:endParaRPr lang="es-AR" cap="none" dirty="0" smtClean="0"/>
          </a:p>
          <a:p>
            <a:pPr marL="0" indent="0">
              <a:buNone/>
            </a:pPr>
            <a:endParaRPr lang="es-AR" dirty="0"/>
          </a:p>
          <a:p>
            <a:pPr marL="0" indent="0">
              <a:buNone/>
            </a:pPr>
            <a:endParaRPr lang="es-AR" dirty="0" smtClean="0"/>
          </a:p>
          <a:p>
            <a:pPr marL="0" indent="0">
              <a:buNone/>
            </a:pPr>
            <a:endParaRPr lang="es-AR" cap="none" dirty="0" smtClean="0"/>
          </a:p>
        </p:txBody>
      </p:sp>
    </p:spTree>
    <p:extLst>
      <p:ext uri="{BB962C8B-B14F-4D97-AF65-F5344CB8AC3E}">
        <p14:creationId xmlns:p14="http://schemas.microsoft.com/office/powerpoint/2010/main" val="30150034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7"/>
            <a:ext cx="10364451" cy="621003"/>
          </a:xfrm>
        </p:spPr>
        <p:txBody>
          <a:bodyPr/>
          <a:lstStyle/>
          <a:p>
            <a:r>
              <a:rPr lang="es-AR" dirty="0" smtClean="0">
                <a:latin typeface="Arial" panose="020B0604020202020204" pitchFamily="34" charset="0"/>
                <a:cs typeface="Arial" panose="020B0604020202020204" pitchFamily="34" charset="0"/>
              </a:rPr>
              <a:t>Res SRT 46/2018 mayo 2018</a:t>
            </a: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a:xfrm>
            <a:off x="913774" y="1239520"/>
            <a:ext cx="10363826" cy="4551679"/>
          </a:xfrm>
        </p:spPr>
        <p:txBody>
          <a:bodyPr>
            <a:normAutofit/>
          </a:bodyPr>
          <a:lstStyle/>
          <a:p>
            <a:pPr marL="0" indent="0">
              <a:buNone/>
            </a:pPr>
            <a:r>
              <a:rPr lang="es-AR" cap="none" dirty="0" smtClean="0">
                <a:latin typeface="Arial" panose="020B0604020202020204" pitchFamily="34" charset="0"/>
                <a:cs typeface="Arial" panose="020B0604020202020204" pitchFamily="34" charset="0"/>
              </a:rPr>
              <a:t>Capitulo VI:</a:t>
            </a:r>
          </a:p>
          <a:p>
            <a:pPr marL="0" indent="0">
              <a:buNone/>
            </a:pPr>
            <a:r>
              <a:rPr lang="es-AR" b="1" cap="none" dirty="0" smtClean="0">
                <a:latin typeface="Arial" panose="020B0604020202020204" pitchFamily="34" charset="0"/>
                <a:cs typeface="Arial" panose="020B0604020202020204" pitchFamily="34" charset="0"/>
              </a:rPr>
              <a:t>Disposiciones finales y  transitorias:</a:t>
            </a:r>
          </a:p>
          <a:p>
            <a:pPr marL="0" indent="0">
              <a:buNone/>
            </a:pPr>
            <a:r>
              <a:rPr lang="es-AR" cap="none" dirty="0" smtClean="0">
                <a:latin typeface="Arial" panose="020B0604020202020204" pitchFamily="34" charset="0"/>
                <a:cs typeface="Arial" panose="020B0604020202020204" pitchFamily="34" charset="0"/>
              </a:rPr>
              <a:t>La utilización del servicio “póliza digital de riesgos del trabajo” será obligatoria para todas las solicitudes de cobertura que se originen a partir del 1 de agosto de 2018 y para todos los contratos que inicien vigencia a partir del 1 de septiembre de 2018.</a:t>
            </a:r>
          </a:p>
          <a:p>
            <a:pPr marL="0" indent="0">
              <a:buNone/>
            </a:pPr>
            <a:endParaRPr lang="es-AR" cap="none" dirty="0" smtClean="0">
              <a:latin typeface="Arial" panose="020B0604020202020204" pitchFamily="34" charset="0"/>
              <a:cs typeface="Arial" panose="020B0604020202020204" pitchFamily="34" charset="0"/>
            </a:endParaRPr>
          </a:p>
          <a:p>
            <a:pPr marL="0" indent="0">
              <a:buNone/>
            </a:pPr>
            <a:r>
              <a:rPr lang="es-AR" cap="none" dirty="0" err="1" smtClean="0">
                <a:latin typeface="Arial" panose="020B0604020202020204" pitchFamily="34" charset="0"/>
                <a:cs typeface="Arial" panose="020B0604020202020204" pitchFamily="34" charset="0"/>
              </a:rPr>
              <a:t>Establécese</a:t>
            </a:r>
            <a:r>
              <a:rPr lang="es-AR" cap="none" dirty="0" smtClean="0">
                <a:latin typeface="Arial" panose="020B0604020202020204" pitchFamily="34" charset="0"/>
                <a:cs typeface="Arial" panose="020B0604020202020204" pitchFamily="34" charset="0"/>
              </a:rPr>
              <a:t> que los contratos activos a la fecha de inicio de vigencia del servicio “póliza digital de riesgos del trabajo”, serán incorporados a dicho servicio. </a:t>
            </a:r>
          </a:p>
          <a:p>
            <a:pPr marL="0" indent="0">
              <a:buNone/>
            </a:pPr>
            <a:endParaRPr lang="es-AR" cap="none" dirty="0" smtClean="0">
              <a:latin typeface="Arial" panose="020B0604020202020204" pitchFamily="34" charset="0"/>
              <a:cs typeface="Arial" panose="020B0604020202020204" pitchFamily="34" charset="0"/>
            </a:endParaRPr>
          </a:p>
          <a:p>
            <a:pPr marL="0" indent="0">
              <a:buNone/>
            </a:pPr>
            <a:endParaRPr lang="es-AR" dirty="0" smtClean="0">
              <a:latin typeface="Arial" panose="020B0604020202020204" pitchFamily="34" charset="0"/>
              <a:cs typeface="Arial" panose="020B0604020202020204" pitchFamily="34" charset="0"/>
            </a:endParaRPr>
          </a:p>
          <a:p>
            <a:pPr marL="0" indent="0">
              <a:buNone/>
            </a:pPr>
            <a:endParaRPr lang="es-AR" cap="none" dirty="0" smtClean="0"/>
          </a:p>
        </p:txBody>
      </p:sp>
    </p:spTree>
    <p:extLst>
      <p:ext uri="{BB962C8B-B14F-4D97-AF65-F5344CB8AC3E}">
        <p14:creationId xmlns:p14="http://schemas.microsoft.com/office/powerpoint/2010/main" val="7779663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7"/>
            <a:ext cx="10364451" cy="621003"/>
          </a:xfrm>
        </p:spPr>
        <p:txBody>
          <a:bodyPr/>
          <a:lstStyle/>
          <a:p>
            <a:r>
              <a:rPr lang="es-AR" dirty="0" smtClean="0">
                <a:latin typeface="Arial" panose="020B0604020202020204" pitchFamily="34" charset="0"/>
                <a:cs typeface="Arial" panose="020B0604020202020204" pitchFamily="34" charset="0"/>
              </a:rPr>
              <a:t>Res SRT 47/2018 mayo 2018</a:t>
            </a: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a:xfrm>
            <a:off x="913774" y="1239520"/>
            <a:ext cx="10363826" cy="4551679"/>
          </a:xfrm>
        </p:spPr>
        <p:txBody>
          <a:bodyPr>
            <a:normAutofit fontScale="25000" lnSpcReduction="20000"/>
          </a:bodyPr>
          <a:lstStyle/>
          <a:p>
            <a:pPr marL="0" indent="0">
              <a:buNone/>
            </a:pPr>
            <a:endParaRPr lang="es-AR" cap="none" dirty="0" smtClean="0"/>
          </a:p>
          <a:p>
            <a:pPr marL="0" indent="0">
              <a:buNone/>
            </a:pPr>
            <a:r>
              <a:rPr lang="es-AR" sz="7200" cap="none" dirty="0" smtClean="0">
                <a:latin typeface="Arial" panose="020B0604020202020204" pitchFamily="34" charset="0"/>
                <a:cs typeface="Arial" panose="020B0604020202020204" pitchFamily="34" charset="0"/>
              </a:rPr>
              <a:t>Se crea el servicio </a:t>
            </a:r>
            <a:r>
              <a:rPr lang="es-AR" sz="7200" b="1" cap="none" dirty="0" smtClean="0">
                <a:latin typeface="Arial" panose="020B0604020202020204" pitchFamily="34" charset="0"/>
                <a:cs typeface="Arial" panose="020B0604020202020204" pitchFamily="34" charset="0"/>
              </a:rPr>
              <a:t>“aplicativos de ayuda a la cotización”, </a:t>
            </a:r>
            <a:r>
              <a:rPr lang="es-AR" sz="7200" cap="none" dirty="0" smtClean="0">
                <a:latin typeface="Arial" panose="020B0604020202020204" pitchFamily="34" charset="0"/>
                <a:cs typeface="Arial" panose="020B0604020202020204" pitchFamily="34" charset="0"/>
              </a:rPr>
              <a:t>el cual estará compuesto por los siguientes aplicativos destinados a efectuar consultas sobre cobertura y cotizaciones:</a:t>
            </a:r>
          </a:p>
          <a:p>
            <a:pPr marL="0" indent="0">
              <a:buNone/>
            </a:pPr>
            <a:r>
              <a:rPr lang="es-AR" sz="7200" cap="none" dirty="0" smtClean="0">
                <a:latin typeface="Arial" panose="020B0604020202020204" pitchFamily="34" charset="0"/>
                <a:cs typeface="Arial" panose="020B0604020202020204" pitchFamily="34" charset="0"/>
              </a:rPr>
              <a:t>- </a:t>
            </a:r>
            <a:r>
              <a:rPr lang="es-AR" sz="7200" b="1" cap="none" dirty="0" smtClean="0">
                <a:latin typeface="Arial" panose="020B0604020202020204" pitchFamily="34" charset="0"/>
                <a:cs typeface="Arial" panose="020B0604020202020204" pitchFamily="34" charset="0"/>
              </a:rPr>
              <a:t>Solicitud electrónica de cotización </a:t>
            </a:r>
            <a:r>
              <a:rPr lang="es-AR" sz="7200" cap="none" dirty="0" smtClean="0">
                <a:latin typeface="Arial" panose="020B0604020202020204" pitchFamily="34" charset="0"/>
                <a:cs typeface="Arial" panose="020B0604020202020204" pitchFamily="34" charset="0"/>
              </a:rPr>
              <a:t>(</a:t>
            </a:r>
            <a:r>
              <a:rPr lang="es-AR" sz="7200" cap="none" dirty="0" err="1" smtClean="0">
                <a:latin typeface="Arial" panose="020B0604020202020204" pitchFamily="34" charset="0"/>
                <a:cs typeface="Arial" panose="020B0604020202020204" pitchFamily="34" charset="0"/>
              </a:rPr>
              <a:t>sec</a:t>
            </a:r>
            <a:r>
              <a:rPr lang="es-AR" sz="7200" cap="none" dirty="0" smtClean="0">
                <a:latin typeface="Arial" panose="020B0604020202020204" pitchFamily="34" charset="0"/>
                <a:cs typeface="Arial" panose="020B0604020202020204" pitchFamily="34" charset="0"/>
              </a:rPr>
              <a:t>): permite al </a:t>
            </a:r>
            <a:r>
              <a:rPr lang="es-AR" sz="7200" cap="none" dirty="0" smtClean="0">
                <a:latin typeface="Arial" panose="020B0604020202020204" pitchFamily="34" charset="0"/>
                <a:cs typeface="Arial" panose="020B0604020202020204" pitchFamily="34" charset="0"/>
              </a:rPr>
              <a:t>empleador </a:t>
            </a:r>
            <a:r>
              <a:rPr lang="es-AR" sz="7200" cap="none" dirty="0" smtClean="0">
                <a:latin typeface="Arial" panose="020B0604020202020204" pitchFamily="34" charset="0"/>
                <a:cs typeface="Arial" panose="020B0604020202020204" pitchFamily="34" charset="0"/>
              </a:rPr>
              <a:t>comunicarse fehacientemente con una aseguradora de riesgos del trabajo (art) -de su elección- a la vez, a efectos de solicitar cotización para la cobertura de los riesgos del trabajo del personal a su cargo.</a:t>
            </a:r>
          </a:p>
          <a:p>
            <a:pPr marL="0" indent="0">
              <a:buNone/>
            </a:pPr>
            <a:r>
              <a:rPr lang="es-AR" sz="7200" cap="none" dirty="0" smtClean="0">
                <a:latin typeface="Arial" panose="020B0604020202020204" pitchFamily="34" charset="0"/>
                <a:cs typeface="Arial" panose="020B0604020202020204" pitchFamily="34" charset="0"/>
              </a:rPr>
              <a:t>- </a:t>
            </a:r>
            <a:r>
              <a:rPr lang="es-AR" sz="7200" b="1" cap="none" dirty="0" smtClean="0">
                <a:latin typeface="Arial" panose="020B0604020202020204" pitchFamily="34" charset="0"/>
                <a:cs typeface="Arial" panose="020B0604020202020204" pitchFamily="34" charset="0"/>
              </a:rPr>
              <a:t>Consulta electrónica de oferentes </a:t>
            </a:r>
            <a:r>
              <a:rPr lang="es-AR" sz="7200" cap="none" dirty="0" smtClean="0">
                <a:latin typeface="Arial" panose="020B0604020202020204" pitchFamily="34" charset="0"/>
                <a:cs typeface="Arial" panose="020B0604020202020204" pitchFamily="34" charset="0"/>
              </a:rPr>
              <a:t>(ceo): posibilita al empleador comunicarse fehacientemente con todas las art, a efectos de consultarles si se encuentran interesadas en avanzar con el proceso de cotización y cobertura de sus riesgos del trabajo.</a:t>
            </a:r>
          </a:p>
          <a:p>
            <a:pPr marL="0" indent="0">
              <a:buNone/>
            </a:pPr>
            <a:r>
              <a:rPr lang="es-AR" sz="7200" cap="none" dirty="0" smtClean="0">
                <a:latin typeface="Arial" panose="020B0604020202020204" pitchFamily="34" charset="0"/>
                <a:cs typeface="Arial" panose="020B0604020202020204" pitchFamily="34" charset="0"/>
              </a:rPr>
              <a:t>El citado servicio estará disponible para los empleadores en “</a:t>
            </a:r>
            <a:r>
              <a:rPr lang="es-AR" sz="7200" cap="none" dirty="0" smtClean="0">
                <a:latin typeface="Arial" panose="020B0604020202020204" pitchFamily="34" charset="0"/>
                <a:cs typeface="Arial" panose="020B0604020202020204" pitchFamily="34" charset="0"/>
              </a:rPr>
              <a:t>e-Servicios </a:t>
            </a:r>
            <a:r>
              <a:rPr lang="es-AR" sz="7200" cap="none" dirty="0" err="1" smtClean="0">
                <a:latin typeface="Arial" panose="020B0604020202020204" pitchFamily="34" charset="0"/>
                <a:cs typeface="Arial" panose="020B0604020202020204" pitchFamily="34" charset="0"/>
              </a:rPr>
              <a:t>srt</a:t>
            </a:r>
            <a:r>
              <a:rPr lang="es-AR" sz="7200" cap="none" dirty="0" smtClean="0">
                <a:latin typeface="Arial" panose="020B0604020202020204" pitchFamily="34" charset="0"/>
                <a:cs typeface="Arial" panose="020B0604020202020204" pitchFamily="34" charset="0"/>
              </a:rPr>
              <a:t> - sistema de ventanilla electrónica”, ingresando en el sitio web www.afip.gob.ar con su código único de identificación tributaria (</a:t>
            </a:r>
            <a:r>
              <a:rPr lang="es-AR" sz="7200" cap="none" dirty="0" err="1" smtClean="0">
                <a:latin typeface="Arial" panose="020B0604020202020204" pitchFamily="34" charset="0"/>
                <a:cs typeface="Arial" panose="020B0604020202020204" pitchFamily="34" charset="0"/>
              </a:rPr>
              <a:t>cuit</a:t>
            </a:r>
            <a:r>
              <a:rPr lang="es-AR" sz="7200" cap="none" dirty="0" smtClean="0">
                <a:latin typeface="Arial" panose="020B0604020202020204" pitchFamily="34" charset="0"/>
                <a:cs typeface="Arial" panose="020B0604020202020204" pitchFamily="34" charset="0"/>
              </a:rPr>
              <a:t>) y su clave fiscal.</a:t>
            </a:r>
          </a:p>
          <a:p>
            <a:pPr marL="0" indent="0">
              <a:buNone/>
            </a:pPr>
            <a:endParaRPr lang="es-AR" sz="7200" i="1" cap="none" dirty="0" smtClean="0">
              <a:latin typeface="Arial" panose="020B0604020202020204" pitchFamily="34" charset="0"/>
              <a:cs typeface="Arial" panose="020B0604020202020204" pitchFamily="34" charset="0"/>
            </a:endParaRPr>
          </a:p>
          <a:p>
            <a:r>
              <a:rPr lang="es-AR" sz="7200" cap="none" dirty="0" smtClean="0">
                <a:latin typeface="Arial" panose="020B0604020202020204" pitchFamily="34" charset="0"/>
                <a:cs typeface="Arial" panose="020B0604020202020204" pitchFamily="34" charset="0"/>
              </a:rPr>
              <a:t>La presente normativa entrará en vigencia el 1 de setiembre de 2018.</a:t>
            </a:r>
          </a:p>
          <a:p>
            <a:pPr marL="0" indent="0">
              <a:buNone/>
            </a:pPr>
            <a:endParaRPr lang="es-AR" sz="7200" cap="none"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2391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7"/>
            <a:ext cx="10364451" cy="621003"/>
          </a:xfrm>
        </p:spPr>
        <p:txBody>
          <a:bodyPr/>
          <a:lstStyle/>
          <a:p>
            <a:r>
              <a:rPr lang="es-AR" dirty="0" smtClean="0">
                <a:latin typeface="Arial" panose="020B0604020202020204" pitchFamily="34" charset="0"/>
                <a:cs typeface="Arial" panose="020B0604020202020204" pitchFamily="34" charset="0"/>
              </a:rPr>
              <a:t>Res SRT 46/2018 mayo 2018</a:t>
            </a: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a:xfrm>
            <a:off x="913774" y="1239520"/>
            <a:ext cx="10363826" cy="5290069"/>
          </a:xfrm>
        </p:spPr>
        <p:txBody>
          <a:bodyPr>
            <a:normAutofit fontScale="25000" lnSpcReduction="20000"/>
          </a:bodyPr>
          <a:lstStyle/>
          <a:p>
            <a:r>
              <a:rPr lang="es-AR" sz="7200" b="1" cap="none" dirty="0" smtClean="0">
                <a:latin typeface="Arial" panose="020B0604020202020204" pitchFamily="34" charset="0"/>
                <a:cs typeface="Arial" panose="020B0604020202020204" pitchFamily="34" charset="0"/>
              </a:rPr>
              <a:t>Es necesario reformular el procedimiento de contratación de cobertura mediante la utilización de las nuevas tecnologías existentes, a fin de tornarlo un instrumento que brinde mayor versatilidad y seguridad jurídica a las relaciones entre las a.r.t. y los empleadores.</a:t>
            </a:r>
          </a:p>
          <a:p>
            <a:r>
              <a:rPr lang="es-AR" sz="7200" b="1" cap="none" dirty="0" smtClean="0">
                <a:latin typeface="Arial" panose="020B0604020202020204" pitchFamily="34" charset="0"/>
                <a:cs typeface="Arial" panose="020B0604020202020204" pitchFamily="34" charset="0"/>
              </a:rPr>
              <a:t>Con el objetivo de ordenar las disposiciones vigentes y simplificar su análisis y comprensión, resulta conveniente incluir en una misma norma todos los aspectos relacionados con las altas, bajas y modificaciones de contratos.</a:t>
            </a:r>
          </a:p>
          <a:p>
            <a:r>
              <a:rPr lang="es-AR" sz="7200" b="1" cap="none" dirty="0" smtClean="0">
                <a:latin typeface="Arial" panose="020B0604020202020204" pitchFamily="34" charset="0"/>
                <a:cs typeface="Arial" panose="020B0604020202020204" pitchFamily="34" charset="0"/>
              </a:rPr>
              <a:t>También se considera oportuno incorporar a la presente resolución, las regulaciones correspondientes a los contratos de personal de casas particulares.</a:t>
            </a:r>
          </a:p>
          <a:p>
            <a:pPr fontAlgn="base"/>
            <a:r>
              <a:rPr lang="es-AR" sz="7200" b="1" cap="none" dirty="0" smtClean="0">
                <a:latin typeface="Arial" panose="020B0604020202020204" pitchFamily="34" charset="0"/>
                <a:cs typeface="Arial" panose="020B0604020202020204" pitchFamily="34" charset="0"/>
              </a:rPr>
              <a:t>Organismos internacionales tales como la organización internacional del trabajo (o.i.t.) y la organización iberoamericana de la seguridad social (</a:t>
            </a:r>
            <a:r>
              <a:rPr lang="es-AR" sz="7200" b="1" cap="none" dirty="0" err="1" smtClean="0">
                <a:latin typeface="Arial" panose="020B0604020202020204" pitchFamily="34" charset="0"/>
                <a:cs typeface="Arial" panose="020B0604020202020204" pitchFamily="34" charset="0"/>
              </a:rPr>
              <a:t>o.i.s.s</a:t>
            </a:r>
            <a:r>
              <a:rPr lang="es-AR" sz="7200" b="1" cap="none" dirty="0" smtClean="0">
                <a:latin typeface="Arial" panose="020B0604020202020204" pitchFamily="34" charset="0"/>
                <a:cs typeface="Arial" panose="020B0604020202020204" pitchFamily="34" charset="0"/>
              </a:rPr>
              <a:t>.), a los cuales se suministra información estadística, requieren que la información provista por la s.r.t. se enmarque en la clasificación industrial internacional uniforme (</a:t>
            </a:r>
            <a:r>
              <a:rPr lang="es-AR" sz="7200" b="1" cap="none" dirty="0" err="1" smtClean="0">
                <a:latin typeface="Arial" panose="020B0604020202020204" pitchFamily="34" charset="0"/>
                <a:cs typeface="Arial" panose="020B0604020202020204" pitchFamily="34" charset="0"/>
              </a:rPr>
              <a:t>c.i.i.u</a:t>
            </a:r>
            <a:r>
              <a:rPr lang="es-AR" sz="7200" b="1" cap="none" dirty="0" smtClean="0">
                <a:latin typeface="Arial" panose="020B0604020202020204" pitchFamily="34" charset="0"/>
                <a:cs typeface="Arial" panose="020B0604020202020204" pitchFamily="34" charset="0"/>
              </a:rPr>
              <a:t>.) revisión 4 del año 2009. La actualización del clasificador contribuye a garantizar la comparabilidad de la información estadística oficial, nacional e internacional, por lo que se considera procedente que las a.r.t. utilicen el “clasificador de actividades económicas (</a:t>
            </a:r>
            <a:r>
              <a:rPr lang="es-AR" sz="7200" b="1" cap="none" dirty="0" err="1" smtClean="0">
                <a:latin typeface="Arial" panose="020B0604020202020204" pitchFamily="34" charset="0"/>
                <a:cs typeface="Arial" panose="020B0604020202020204" pitchFamily="34" charset="0"/>
              </a:rPr>
              <a:t>c.l.a.e</a:t>
            </a:r>
            <a:r>
              <a:rPr lang="es-AR" sz="7200" b="1" cap="none" dirty="0" smtClean="0">
                <a:latin typeface="Arial" panose="020B0604020202020204" pitchFamily="34" charset="0"/>
                <a:cs typeface="Arial" panose="020B0604020202020204" pitchFamily="34" charset="0"/>
              </a:rPr>
              <a:t>.) – formulario </a:t>
            </a:r>
            <a:r>
              <a:rPr lang="es-AR" sz="7200" b="1" cap="none" dirty="0" err="1" smtClean="0">
                <a:latin typeface="Arial" panose="020B0604020202020204" pitchFamily="34" charset="0"/>
                <a:cs typeface="Arial" panose="020B0604020202020204" pitchFamily="34" charset="0"/>
              </a:rPr>
              <a:t>a.f.i.p</a:t>
            </a:r>
            <a:r>
              <a:rPr lang="es-AR" sz="7200" b="1" cap="none" dirty="0" smtClean="0">
                <a:latin typeface="Arial" panose="020B0604020202020204" pitchFamily="34" charset="0"/>
                <a:cs typeface="Arial" panose="020B0604020202020204" pitchFamily="34" charset="0"/>
              </a:rPr>
              <a:t>. nº 883”.</a:t>
            </a:r>
          </a:p>
          <a:p>
            <a:endParaRPr lang="es-AR" b="1" cap="none" dirty="0" smtClean="0"/>
          </a:p>
        </p:txBody>
      </p:sp>
    </p:spTree>
    <p:extLst>
      <p:ext uri="{BB962C8B-B14F-4D97-AF65-F5344CB8AC3E}">
        <p14:creationId xmlns:p14="http://schemas.microsoft.com/office/powerpoint/2010/main" val="1870996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7"/>
            <a:ext cx="10364451" cy="621003"/>
          </a:xfrm>
        </p:spPr>
        <p:txBody>
          <a:bodyPr/>
          <a:lstStyle/>
          <a:p>
            <a:r>
              <a:rPr lang="es-AR" dirty="0" smtClean="0">
                <a:latin typeface="Arial" panose="020B0604020202020204" pitchFamily="34" charset="0"/>
                <a:cs typeface="Arial" panose="020B0604020202020204" pitchFamily="34" charset="0"/>
              </a:rPr>
              <a:t>Res SRT 46/2018 mayo 2018</a:t>
            </a: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a:xfrm>
            <a:off x="913774" y="1239520"/>
            <a:ext cx="10363826" cy="4993855"/>
          </a:xfrm>
        </p:spPr>
        <p:txBody>
          <a:bodyPr>
            <a:noAutofit/>
          </a:bodyPr>
          <a:lstStyle/>
          <a:p>
            <a:r>
              <a:rPr lang="es-AR" sz="1600" b="1" cap="none" dirty="0" smtClean="0">
                <a:latin typeface="Arial" panose="020B0604020202020204" pitchFamily="34" charset="0"/>
                <a:cs typeface="Arial" panose="020B0604020202020204" pitchFamily="34" charset="0"/>
              </a:rPr>
              <a:t>Con el objeto de permitir el control exhaustivo por parte del empleador respecto de su estado de cuenta, es indispensable contar con la información discriminada de la misma, resultando apropiado para su comunicación el sistema de ventanilla electrónica o las páginas web de las a.r.t..</a:t>
            </a:r>
          </a:p>
          <a:p>
            <a:r>
              <a:rPr lang="es-AR" sz="1600" b="1" cap="none" dirty="0" smtClean="0">
                <a:latin typeface="Arial" panose="020B0604020202020204" pitchFamily="34" charset="0"/>
                <a:cs typeface="Arial" panose="020B0604020202020204" pitchFamily="34" charset="0"/>
              </a:rPr>
              <a:t>Las “cláusulas adicionales”, que pueden suscribir las a.r.t. y los empleadores, corresponde perfeccionarlas a fin de evitar diferendos posteriores. Ello, porque la casuística demostró que, en condiciones normales, dichas cláusulas son un instrumento apropiado para evitar movimientos innecesarios de fondos y para acelerar los plazos de cobro -por parte de los damnificados- de las prestaciones dinerarias que correspondan.</a:t>
            </a:r>
          </a:p>
          <a:p>
            <a:pPr fontAlgn="base"/>
            <a:r>
              <a:rPr lang="es-AR" sz="1600" b="1" cap="none" dirty="0" smtClean="0">
                <a:latin typeface="Arial" panose="020B0604020202020204" pitchFamily="34" charset="0"/>
                <a:cs typeface="Arial" panose="020B0604020202020204" pitchFamily="34" charset="0"/>
              </a:rPr>
              <a:t>Las modificaciones que se promueven tienden a acotar la posibilidad de conflictos entre empleadores y a.r.t., ya que imponen condiciones contractuales más rigurosas en relación a las actualmente normadas.</a:t>
            </a:r>
          </a:p>
          <a:p>
            <a:pPr fontAlgn="base"/>
            <a:r>
              <a:rPr lang="es-AR" sz="1600" b="1" cap="none" dirty="0" smtClean="0">
                <a:latin typeface="Arial" panose="020B0604020202020204" pitchFamily="34" charset="0"/>
                <a:cs typeface="Arial" panose="020B0604020202020204" pitchFamily="34" charset="0"/>
              </a:rPr>
              <a:t>En caso de que la a.r.t. sea notificada de procesos judiciales o extrajudiciales relacionados con accidentes de trabajo y/o enfermedades profesionales, dentro de los plazos establecidos en el artículo 4° de la resolución s.r.t. n° 198 de fecha 17 de mayo de 2016, deberá informar dicha situación al empleador de manera fehaciente.</a:t>
            </a:r>
          </a:p>
          <a:p>
            <a:pPr marL="0" indent="0" fontAlgn="base">
              <a:buNone/>
            </a:pPr>
            <a:r>
              <a:rPr lang="es-AR" sz="1600" b="1" cap="none" dirty="0" smtClean="0">
                <a:latin typeface="Arial" panose="020B0604020202020204" pitchFamily="34" charset="0"/>
                <a:cs typeface="Arial" panose="020B0604020202020204" pitchFamily="34" charset="0"/>
              </a:rPr>
              <a:t> </a:t>
            </a:r>
          </a:p>
          <a:p>
            <a:endParaRPr lang="es-AR" sz="1600" cap="none" dirty="0" smtClean="0"/>
          </a:p>
        </p:txBody>
      </p:sp>
    </p:spTree>
    <p:extLst>
      <p:ext uri="{BB962C8B-B14F-4D97-AF65-F5344CB8AC3E}">
        <p14:creationId xmlns:p14="http://schemas.microsoft.com/office/powerpoint/2010/main" val="3922689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7"/>
            <a:ext cx="10364451" cy="621003"/>
          </a:xfrm>
        </p:spPr>
        <p:txBody>
          <a:bodyPr/>
          <a:lstStyle/>
          <a:p>
            <a:r>
              <a:rPr lang="es-AR" dirty="0" smtClean="0">
                <a:latin typeface="Arial" panose="020B0604020202020204" pitchFamily="34" charset="0"/>
                <a:cs typeface="Arial" panose="020B0604020202020204" pitchFamily="34" charset="0"/>
              </a:rPr>
              <a:t>Res SRT 46/2018 mayo 2018</a:t>
            </a: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a:xfrm>
            <a:off x="913774" y="1239520"/>
            <a:ext cx="10363826" cy="4551679"/>
          </a:xfrm>
        </p:spPr>
        <p:txBody>
          <a:bodyPr>
            <a:normAutofit fontScale="92500" lnSpcReduction="10000"/>
          </a:bodyPr>
          <a:lstStyle/>
          <a:p>
            <a:r>
              <a:rPr lang="es-AR" cap="none" dirty="0" smtClean="0">
                <a:latin typeface="Arial" panose="020B0604020202020204" pitchFamily="34" charset="0"/>
                <a:cs typeface="Arial" panose="020B0604020202020204" pitchFamily="34" charset="0"/>
              </a:rPr>
              <a:t>El cuerpo de la </a:t>
            </a:r>
            <a:r>
              <a:rPr lang="es-AR" cap="none" dirty="0" smtClean="0">
                <a:latin typeface="Arial" panose="020B0604020202020204" pitchFamily="34" charset="0"/>
                <a:cs typeface="Arial" panose="020B0604020202020204" pitchFamily="34" charset="0"/>
              </a:rPr>
              <a:t>Resolución </a:t>
            </a:r>
            <a:r>
              <a:rPr lang="es-AR" cap="none" dirty="0" smtClean="0">
                <a:latin typeface="Arial" panose="020B0604020202020204" pitchFamily="34" charset="0"/>
                <a:cs typeface="Arial" panose="020B0604020202020204" pitchFamily="34" charset="0"/>
              </a:rPr>
              <a:t>tiene:</a:t>
            </a:r>
          </a:p>
          <a:p>
            <a:pPr marL="0" indent="0">
              <a:buNone/>
            </a:pPr>
            <a:r>
              <a:rPr lang="es-AR" cap="none" dirty="0" smtClean="0">
                <a:latin typeface="Arial" panose="020B0604020202020204" pitchFamily="34" charset="0"/>
                <a:cs typeface="Arial" panose="020B0604020202020204" pitchFamily="34" charset="0"/>
              </a:rPr>
              <a:t> Capitulo I:</a:t>
            </a:r>
          </a:p>
          <a:p>
            <a:pPr marL="0" indent="0">
              <a:buNone/>
            </a:pPr>
            <a:r>
              <a:rPr lang="es-AR" b="1" cap="none" dirty="0" smtClean="0">
                <a:latin typeface="Arial" panose="020B0604020202020204" pitchFamily="34" charset="0"/>
                <a:cs typeface="Arial" panose="020B0604020202020204" pitchFamily="34" charset="0"/>
              </a:rPr>
              <a:t>Disposiciones generales sobre el contrato de cobertura de RT , creando la </a:t>
            </a:r>
            <a:r>
              <a:rPr lang="es-AR" b="1" cap="none" dirty="0" smtClean="0">
                <a:latin typeface="Arial" panose="020B0604020202020204" pitchFamily="34" charset="0"/>
                <a:cs typeface="Arial" panose="020B0604020202020204" pitchFamily="34" charset="0"/>
              </a:rPr>
              <a:t>“Póliza </a:t>
            </a:r>
            <a:r>
              <a:rPr lang="es-AR" b="1" cap="none" dirty="0" smtClean="0">
                <a:latin typeface="Arial" panose="020B0604020202020204" pitchFamily="34" charset="0"/>
                <a:cs typeface="Arial" panose="020B0604020202020204" pitchFamily="34" charset="0"/>
              </a:rPr>
              <a:t>Digital de Riesgos del Trabajo” y el formulario del Certificado de NO Objeción.</a:t>
            </a:r>
          </a:p>
          <a:p>
            <a:r>
              <a:rPr lang="es-AR" cap="none" dirty="0" smtClean="0">
                <a:latin typeface="Arial" panose="020B0604020202020204" pitchFamily="34" charset="0"/>
                <a:cs typeface="Arial" panose="020B0604020202020204" pitchFamily="34" charset="0"/>
              </a:rPr>
              <a:t>Empleador debe verificar su correo electrónico y sus datos de contacto en e-Servicios SRT – Sistema de Ventanilla Electrónica. </a:t>
            </a:r>
          </a:p>
          <a:p>
            <a:r>
              <a:rPr lang="es-AR" dirty="0" smtClean="0">
                <a:latin typeface="Arial" panose="020B0604020202020204" pitchFamily="34" charset="0"/>
                <a:cs typeface="Arial" panose="020B0604020202020204" pitchFamily="34" charset="0"/>
              </a:rPr>
              <a:t>D</a:t>
            </a:r>
            <a:r>
              <a:rPr lang="es-AR" cap="none" dirty="0" smtClean="0">
                <a:latin typeface="Arial" panose="020B0604020202020204" pitchFamily="34" charset="0"/>
                <a:cs typeface="Arial" panose="020B0604020202020204" pitchFamily="34" charset="0"/>
              </a:rPr>
              <a:t>etermínese que las a.r.t. deberán tomar conocimiento de las altas y bajas de los trabajadores declarados por el empleador ante la </a:t>
            </a:r>
            <a:r>
              <a:rPr lang="es-AR" cap="none" dirty="0" err="1" smtClean="0">
                <a:latin typeface="Arial" panose="020B0604020202020204" pitchFamily="34" charset="0"/>
                <a:cs typeface="Arial" panose="020B0604020202020204" pitchFamily="34" charset="0"/>
              </a:rPr>
              <a:t>a.f.i.p</a:t>
            </a:r>
            <a:r>
              <a:rPr lang="es-AR" cap="none" dirty="0" smtClean="0">
                <a:latin typeface="Arial" panose="020B0604020202020204" pitchFamily="34" charset="0"/>
                <a:cs typeface="Arial" panose="020B0604020202020204" pitchFamily="34" charset="0"/>
              </a:rPr>
              <a:t>., a través de la consulta de datos proporcionada por dicho organismo.</a:t>
            </a:r>
            <a:r>
              <a:rPr lang="es-AR" dirty="0">
                <a:latin typeface="Arial" panose="020B0604020202020204" pitchFamily="34" charset="0"/>
                <a:cs typeface="Arial" panose="020B0604020202020204" pitchFamily="34" charset="0"/>
              </a:rPr>
              <a:t> </a:t>
            </a:r>
            <a:endParaRPr lang="es-AR" dirty="0" smtClean="0">
              <a:latin typeface="Arial" panose="020B0604020202020204" pitchFamily="34" charset="0"/>
              <a:cs typeface="Arial" panose="020B0604020202020204" pitchFamily="34" charset="0"/>
            </a:endParaRPr>
          </a:p>
          <a:p>
            <a:r>
              <a:rPr lang="es-AR" cap="none" dirty="0" smtClean="0">
                <a:latin typeface="Arial" panose="020B0604020202020204" pitchFamily="34" charset="0"/>
                <a:cs typeface="Arial" panose="020B0604020202020204" pitchFamily="34" charset="0"/>
              </a:rPr>
              <a:t>Si al término de la vigencia de un </a:t>
            </a:r>
            <a:r>
              <a:rPr lang="es-AR" cap="none" dirty="0" smtClean="0">
                <a:latin typeface="Arial" panose="020B0604020202020204" pitchFamily="34" charset="0"/>
                <a:cs typeface="Arial" panose="020B0604020202020204" pitchFamily="34" charset="0"/>
              </a:rPr>
              <a:t>contrato, </a:t>
            </a:r>
            <a:r>
              <a:rPr lang="es-AR" cap="none" dirty="0" smtClean="0">
                <a:latin typeface="Arial" panose="020B0604020202020204" pitchFamily="34" charset="0"/>
                <a:cs typeface="Arial" panose="020B0604020202020204" pitchFamily="34" charset="0"/>
              </a:rPr>
              <a:t>el empleador no hubiera asegurado sus riesgos del trabajo con otra a.r.t., dicho contrato se entenderá renovado inexorablemente en forma automática por otro año.</a:t>
            </a:r>
          </a:p>
          <a:p>
            <a:endParaRPr lang="es-AR" cap="none" dirty="0" smtClean="0"/>
          </a:p>
        </p:txBody>
      </p:sp>
    </p:spTree>
    <p:extLst>
      <p:ext uri="{BB962C8B-B14F-4D97-AF65-F5344CB8AC3E}">
        <p14:creationId xmlns:p14="http://schemas.microsoft.com/office/powerpoint/2010/main" val="837939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257578"/>
            <a:ext cx="10364451" cy="708338"/>
          </a:xfrm>
        </p:spPr>
        <p:txBody>
          <a:bodyPr/>
          <a:lstStyle/>
          <a:p>
            <a:r>
              <a:rPr lang="es-AR" dirty="0" smtClean="0">
                <a:latin typeface="Arial" panose="020B0604020202020204" pitchFamily="34" charset="0"/>
                <a:cs typeface="Arial" panose="020B0604020202020204" pitchFamily="34" charset="0"/>
              </a:rPr>
              <a:t>Res SRT 46/2018 mayo 2018</a:t>
            </a: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a:xfrm>
            <a:off x="913774" y="1239520"/>
            <a:ext cx="10363826" cy="4551679"/>
          </a:xfrm>
        </p:spPr>
        <p:txBody>
          <a:bodyPr>
            <a:noAutofit/>
          </a:bodyPr>
          <a:lstStyle/>
          <a:p>
            <a:pPr marL="0" indent="0">
              <a:buNone/>
            </a:pPr>
            <a:r>
              <a:rPr lang="es-AR" sz="1800" cap="none" dirty="0" smtClean="0">
                <a:latin typeface="Arial" panose="020B0604020202020204" pitchFamily="34" charset="0"/>
                <a:cs typeface="Arial" panose="020B0604020202020204" pitchFamily="34" charset="0"/>
              </a:rPr>
              <a:t>Capitulo II:</a:t>
            </a:r>
          </a:p>
          <a:p>
            <a:pPr marL="0" indent="0">
              <a:buNone/>
            </a:pPr>
            <a:r>
              <a:rPr lang="es-AR" sz="1800" b="1" cap="none" dirty="0" smtClean="0">
                <a:latin typeface="Arial" panose="020B0604020202020204" pitchFamily="34" charset="0"/>
                <a:cs typeface="Arial" panose="020B0604020202020204" pitchFamily="34" charset="0"/>
              </a:rPr>
              <a:t>Disposiciones Generales sobre Rescisión del contrato de cobertura de Riesgos del Trabajo</a:t>
            </a:r>
            <a:r>
              <a:rPr lang="es-AR" sz="1800" b="1" cap="none" dirty="0" smtClean="0">
                <a:latin typeface="Arial" panose="020B0604020202020204" pitchFamily="34" charset="0"/>
                <a:cs typeface="Arial" panose="020B0604020202020204" pitchFamily="34" charset="0"/>
              </a:rPr>
              <a:t>.</a:t>
            </a:r>
          </a:p>
          <a:p>
            <a:pPr marL="0" indent="0">
              <a:buNone/>
            </a:pPr>
            <a:endParaRPr lang="es-AR" sz="1800" b="1" cap="none" dirty="0" smtClean="0">
              <a:latin typeface="Arial" panose="020B0604020202020204" pitchFamily="34" charset="0"/>
              <a:cs typeface="Arial" panose="020B0604020202020204" pitchFamily="34" charset="0"/>
            </a:endParaRPr>
          </a:p>
          <a:p>
            <a:r>
              <a:rPr lang="es-AR" sz="1800" cap="none" dirty="0" smtClean="0">
                <a:latin typeface="Arial" panose="020B0604020202020204" pitchFamily="34" charset="0"/>
                <a:cs typeface="Arial" panose="020B0604020202020204" pitchFamily="34" charset="0"/>
              </a:rPr>
              <a:t>La </a:t>
            </a:r>
            <a:r>
              <a:rPr lang="es-AR" sz="1800" cap="none" dirty="0" smtClean="0">
                <a:latin typeface="Arial" panose="020B0604020202020204" pitchFamily="34" charset="0"/>
                <a:cs typeface="Arial" panose="020B0604020202020204" pitchFamily="34" charset="0"/>
              </a:rPr>
              <a:t>fecha de finalización de los contratos motivada en una rescisión por traspaso, deberá coincidir con el último día del mes calendario.</a:t>
            </a:r>
          </a:p>
          <a:p>
            <a:r>
              <a:rPr lang="es-AR" sz="1800" cap="none" dirty="0" smtClean="0">
                <a:latin typeface="Arial" panose="020B0604020202020204" pitchFamily="34" charset="0"/>
                <a:cs typeface="Arial" panose="020B0604020202020204" pitchFamily="34" charset="0"/>
              </a:rPr>
              <a:t>Cuando </a:t>
            </a:r>
            <a:r>
              <a:rPr lang="es-AR" sz="1800" cap="none" dirty="0" smtClean="0">
                <a:latin typeface="Arial" panose="020B0604020202020204" pitchFamily="34" charset="0"/>
                <a:cs typeface="Arial" panose="020B0604020202020204" pitchFamily="34" charset="0"/>
              </a:rPr>
              <a:t>un empleador solicitara la rescisión de su contrato por baja, se deberá constatar que se encuentra registrado el comprobante, a través del cual solicitó la baja ante la </a:t>
            </a:r>
            <a:r>
              <a:rPr lang="es-AR" sz="1800" cap="none" dirty="0" err="1" smtClean="0">
                <a:latin typeface="Arial" panose="020B0604020202020204" pitchFamily="34" charset="0"/>
                <a:cs typeface="Arial" panose="020B0604020202020204" pitchFamily="34" charset="0"/>
              </a:rPr>
              <a:t>a.f.i.p</a:t>
            </a:r>
            <a:r>
              <a:rPr lang="es-AR" sz="1800" cap="none" dirty="0" smtClean="0">
                <a:latin typeface="Arial" panose="020B0604020202020204" pitchFamily="34" charset="0"/>
                <a:cs typeface="Arial" panose="020B0604020202020204" pitchFamily="34" charset="0"/>
              </a:rPr>
              <a:t>. o declaró no tener más trabajadores en relación de dependencia.</a:t>
            </a:r>
          </a:p>
          <a:p>
            <a:endParaRPr lang="es-AR" sz="1800" cap="none"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24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257578"/>
            <a:ext cx="10364451" cy="708338"/>
          </a:xfrm>
        </p:spPr>
        <p:txBody>
          <a:bodyPr/>
          <a:lstStyle/>
          <a:p>
            <a:r>
              <a:rPr lang="es-AR" dirty="0" smtClean="0">
                <a:latin typeface="Arial" panose="020B0604020202020204" pitchFamily="34" charset="0"/>
                <a:cs typeface="Arial" panose="020B0604020202020204" pitchFamily="34" charset="0"/>
              </a:rPr>
              <a:t>Res SRT 46/2018 mayo 2018</a:t>
            </a: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a:xfrm>
            <a:off x="913774" y="1239520"/>
            <a:ext cx="10363826" cy="4551679"/>
          </a:xfrm>
        </p:spPr>
        <p:txBody>
          <a:bodyPr>
            <a:noAutofit/>
          </a:bodyPr>
          <a:lstStyle/>
          <a:p>
            <a:pPr marL="0" indent="0">
              <a:buNone/>
            </a:pPr>
            <a:r>
              <a:rPr lang="es-AR" sz="1800" cap="none" dirty="0" smtClean="0">
                <a:latin typeface="Arial" panose="020B0604020202020204" pitchFamily="34" charset="0"/>
                <a:cs typeface="Arial" panose="020B0604020202020204" pitchFamily="34" charset="0"/>
              </a:rPr>
              <a:t>Capitulo II:</a:t>
            </a:r>
          </a:p>
          <a:p>
            <a:pPr marL="0" indent="0">
              <a:buNone/>
            </a:pPr>
            <a:r>
              <a:rPr lang="es-AR" sz="1800" b="1" cap="none" dirty="0" smtClean="0">
                <a:latin typeface="Arial" panose="020B0604020202020204" pitchFamily="34" charset="0"/>
                <a:cs typeface="Arial" panose="020B0604020202020204" pitchFamily="34" charset="0"/>
              </a:rPr>
              <a:t>Disposiciones Generales sobre Rescisión del contrato de cobertura de Riesgos del Trabajo</a:t>
            </a:r>
            <a:r>
              <a:rPr lang="es-AR" sz="1800" b="1" cap="none" dirty="0" smtClean="0">
                <a:latin typeface="Arial" panose="020B0604020202020204" pitchFamily="34" charset="0"/>
                <a:cs typeface="Arial" panose="020B0604020202020204" pitchFamily="34" charset="0"/>
              </a:rPr>
              <a:t>.</a:t>
            </a:r>
          </a:p>
          <a:p>
            <a:pPr marL="0" indent="0">
              <a:buNone/>
            </a:pPr>
            <a:endParaRPr lang="es-AR" sz="1800" b="1" cap="none" dirty="0" smtClean="0">
              <a:latin typeface="Arial" panose="020B0604020202020204" pitchFamily="34" charset="0"/>
              <a:cs typeface="Arial" panose="020B0604020202020204" pitchFamily="34" charset="0"/>
            </a:endParaRPr>
          </a:p>
          <a:p>
            <a:r>
              <a:rPr lang="es-AR" sz="1800" cap="none" dirty="0" smtClean="0">
                <a:latin typeface="Arial" panose="020B0604020202020204" pitchFamily="34" charset="0"/>
                <a:cs typeface="Arial" panose="020B0604020202020204" pitchFamily="34" charset="0"/>
              </a:rPr>
              <a:t>Las </a:t>
            </a:r>
            <a:r>
              <a:rPr lang="es-AR" sz="1800" cap="none" dirty="0" smtClean="0">
                <a:latin typeface="Arial" panose="020B0604020202020204" pitchFamily="34" charset="0"/>
                <a:cs typeface="Arial" panose="020B0604020202020204" pitchFamily="34" charset="0"/>
              </a:rPr>
              <a:t>a.r.t. podrán solicitar la baja del contrato aduciendo imposibilidad material para continuar con la relación contractual, cuando se verifique que el empleador ha presentado ante la </a:t>
            </a:r>
            <a:r>
              <a:rPr lang="es-AR" sz="1800" cap="none" dirty="0" err="1" smtClean="0">
                <a:latin typeface="Arial" panose="020B0604020202020204" pitchFamily="34" charset="0"/>
                <a:cs typeface="Arial" panose="020B0604020202020204" pitchFamily="34" charset="0"/>
              </a:rPr>
              <a:t>a.f.i.p</a:t>
            </a:r>
            <a:r>
              <a:rPr lang="es-AR" sz="1800" cap="none" dirty="0" smtClean="0">
                <a:latin typeface="Arial" panose="020B0604020202020204" pitchFamily="34" charset="0"/>
                <a:cs typeface="Arial" panose="020B0604020202020204" pitchFamily="34" charset="0"/>
              </a:rPr>
              <a:t>. su cese de actividad. a tal fin, la s.r.t. requerirá a la </a:t>
            </a:r>
            <a:r>
              <a:rPr lang="es-AR" sz="1800" cap="none" dirty="0" err="1" smtClean="0">
                <a:latin typeface="Arial" panose="020B0604020202020204" pitchFamily="34" charset="0"/>
                <a:cs typeface="Arial" panose="020B0604020202020204" pitchFamily="34" charset="0"/>
              </a:rPr>
              <a:t>a.f.i.p</a:t>
            </a:r>
            <a:r>
              <a:rPr lang="es-AR" sz="1800" cap="none" dirty="0" smtClean="0">
                <a:latin typeface="Arial" panose="020B0604020202020204" pitchFamily="34" charset="0"/>
                <a:cs typeface="Arial" panose="020B0604020202020204" pitchFamily="34" charset="0"/>
              </a:rPr>
              <a:t>. con una frecuencia semestral la información pertinente y la pondrá a disposición de las a.r.t..</a:t>
            </a:r>
          </a:p>
          <a:p>
            <a:r>
              <a:rPr lang="es-AR" sz="1800" cap="none" dirty="0" err="1" smtClean="0">
                <a:latin typeface="Arial" panose="020B0604020202020204" pitchFamily="34" charset="0"/>
                <a:cs typeface="Arial" panose="020B0604020202020204" pitchFamily="34" charset="0"/>
              </a:rPr>
              <a:t>Establécese</a:t>
            </a:r>
            <a:r>
              <a:rPr lang="es-AR" sz="1800" cap="none" dirty="0" smtClean="0">
                <a:latin typeface="Arial" panose="020B0604020202020204" pitchFamily="34" charset="0"/>
                <a:cs typeface="Arial" panose="020B0604020202020204" pitchFamily="34" charset="0"/>
              </a:rPr>
              <a:t> </a:t>
            </a:r>
            <a:r>
              <a:rPr lang="es-AR" sz="1800" cap="none" dirty="0" smtClean="0">
                <a:latin typeface="Arial" panose="020B0604020202020204" pitchFamily="34" charset="0"/>
                <a:cs typeface="Arial" panose="020B0604020202020204" pitchFamily="34" charset="0"/>
              </a:rPr>
              <a:t>que rescindido el contrato de cobertura por falta de pago, conforme a los procedimientos establecidos a tal efecto, la a.r.t. deberá comunicar dicha circunstancia a </a:t>
            </a:r>
            <a:r>
              <a:rPr lang="es-AR" sz="1800" cap="none" dirty="0" smtClean="0">
                <a:latin typeface="Arial" panose="020B0604020202020204" pitchFamily="34" charset="0"/>
                <a:cs typeface="Arial" panose="020B0604020202020204" pitchFamily="34" charset="0"/>
              </a:rPr>
              <a:t> la s.r.t</a:t>
            </a:r>
            <a:r>
              <a:rPr lang="es-AR" sz="1800" cap="none" dirty="0" smtClean="0">
                <a:latin typeface="Arial" panose="020B0604020202020204" pitchFamily="34" charset="0"/>
                <a:cs typeface="Arial" panose="020B0604020202020204" pitchFamily="34" charset="0"/>
              </a:rPr>
              <a:t>.. </a:t>
            </a:r>
            <a:r>
              <a:rPr lang="es-AR" sz="1800" cap="none" dirty="0" smtClean="0">
                <a:latin typeface="Arial" panose="020B0604020202020204" pitchFamily="34" charset="0"/>
                <a:cs typeface="Arial" panose="020B0604020202020204" pitchFamily="34" charset="0"/>
              </a:rPr>
              <a:t>Dicha </a:t>
            </a:r>
            <a:r>
              <a:rPr lang="es-AR" sz="1800" cap="none" dirty="0" smtClean="0">
                <a:latin typeface="Arial" panose="020B0604020202020204" pitchFamily="34" charset="0"/>
                <a:cs typeface="Arial" panose="020B0604020202020204" pitchFamily="34" charset="0"/>
              </a:rPr>
              <a:t>comunicación, tendrá el carácter de declaración jurada y originará el “alta” del empleador en el “registro de contratos rescindidos por falta de pago”. Deben regularizar la deuda con la art anterior e integrar las cuotas omitidas.</a:t>
            </a:r>
          </a:p>
          <a:p>
            <a:endParaRPr lang="es-AR" sz="1800" cap="none"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0594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7"/>
            <a:ext cx="10364451" cy="621003"/>
          </a:xfrm>
        </p:spPr>
        <p:txBody>
          <a:bodyPr/>
          <a:lstStyle/>
          <a:p>
            <a:r>
              <a:rPr lang="es-AR" dirty="0" smtClean="0">
                <a:latin typeface="Arial" panose="020B0604020202020204" pitchFamily="34" charset="0"/>
                <a:cs typeface="Arial" panose="020B0604020202020204" pitchFamily="34" charset="0"/>
              </a:rPr>
              <a:t>Res SRT 46/2018 mayo 2018</a:t>
            </a: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a:xfrm>
            <a:off x="1055441" y="1484218"/>
            <a:ext cx="10363826" cy="4551679"/>
          </a:xfrm>
        </p:spPr>
        <p:txBody>
          <a:bodyPr>
            <a:normAutofit lnSpcReduction="10000"/>
          </a:bodyPr>
          <a:lstStyle/>
          <a:p>
            <a:pPr marL="0" indent="0">
              <a:buNone/>
            </a:pPr>
            <a:r>
              <a:rPr lang="es-AR" cap="none" dirty="0" smtClean="0">
                <a:latin typeface="Arial" panose="020B0604020202020204" pitchFamily="34" charset="0"/>
                <a:cs typeface="Arial" panose="020B0604020202020204" pitchFamily="34" charset="0"/>
              </a:rPr>
              <a:t>Capitulo III:</a:t>
            </a:r>
          </a:p>
          <a:p>
            <a:pPr marL="0" indent="0">
              <a:buNone/>
            </a:pPr>
            <a:r>
              <a:rPr lang="es-AR" b="1" cap="none" dirty="0" smtClean="0">
                <a:latin typeface="Arial" panose="020B0604020202020204" pitchFamily="34" charset="0"/>
                <a:cs typeface="Arial" panose="020B0604020202020204" pitchFamily="34" charset="0"/>
              </a:rPr>
              <a:t>Disposiciones Generales sobre deberes de información al empleador afiliado:</a:t>
            </a:r>
          </a:p>
          <a:p>
            <a:pPr marL="0" indent="0">
              <a:buNone/>
            </a:pPr>
            <a:r>
              <a:rPr lang="es-AR" cap="none" dirty="0" smtClean="0">
                <a:latin typeface="Arial" panose="020B0604020202020204" pitchFamily="34" charset="0"/>
                <a:cs typeface="Arial" panose="020B0604020202020204" pitchFamily="34" charset="0"/>
              </a:rPr>
              <a:t>Las a.r.t. deberán poner en conocimiento de sus empleadores afiliados en forma mensual, a través e-servicios </a:t>
            </a:r>
            <a:r>
              <a:rPr lang="es-AR" cap="none" dirty="0" err="1" smtClean="0">
                <a:latin typeface="Arial" panose="020B0604020202020204" pitchFamily="34" charset="0"/>
                <a:cs typeface="Arial" panose="020B0604020202020204" pitchFamily="34" charset="0"/>
              </a:rPr>
              <a:t>srt</a:t>
            </a:r>
            <a:r>
              <a:rPr lang="es-AR" cap="none" dirty="0" smtClean="0">
                <a:latin typeface="Arial" panose="020B0604020202020204" pitchFamily="34" charset="0"/>
                <a:cs typeface="Arial" panose="020B0604020202020204" pitchFamily="34" charset="0"/>
              </a:rPr>
              <a:t> – sistema de ventanilla electrónica o por su pagina web, el estado de su situación de pagos, mediante una cuenta corriente donde conste cada posición mensual .</a:t>
            </a:r>
          </a:p>
          <a:p>
            <a:pPr marL="0" indent="0" fontAlgn="base">
              <a:buNone/>
            </a:pPr>
            <a:r>
              <a:rPr lang="es-AR" cap="none" dirty="0" smtClean="0">
                <a:latin typeface="Arial" panose="020B0604020202020204" pitchFamily="34" charset="0"/>
                <a:cs typeface="Arial" panose="020B0604020202020204" pitchFamily="34" charset="0"/>
              </a:rPr>
              <a:t>Las a.r.t. que opten por el procedimiento de su web, deberán comunicar a sus empleadores afiliados, a través de e-servicios </a:t>
            </a:r>
            <a:r>
              <a:rPr lang="es-AR" cap="none" dirty="0" err="1" smtClean="0">
                <a:latin typeface="Arial" panose="020B0604020202020204" pitchFamily="34" charset="0"/>
                <a:cs typeface="Arial" panose="020B0604020202020204" pitchFamily="34" charset="0"/>
              </a:rPr>
              <a:t>srt</a:t>
            </a:r>
            <a:r>
              <a:rPr lang="es-AR" cap="none" dirty="0" smtClean="0">
                <a:latin typeface="Arial" panose="020B0604020202020204" pitchFamily="34" charset="0"/>
                <a:cs typeface="Arial" panose="020B0604020202020204" pitchFamily="34" charset="0"/>
              </a:rPr>
              <a:t> – sistema de ventanilla electrónica, la disponibilidad del servicio, la modalidad de acceso, su nombre de usuario y la clave para el primer acceso, la cual podrá ser modificada por el usuario. esta comunicación deberá ser efectuada en cada alta de nuevo empleador. La existencia de este servicio de información deberá ser incluida en la folletería de la aseguradora.</a:t>
            </a:r>
          </a:p>
          <a:p>
            <a:pPr marL="0" indent="0">
              <a:buNone/>
            </a:pPr>
            <a:endParaRPr lang="es-AR" cap="none" dirty="0" smtClean="0"/>
          </a:p>
        </p:txBody>
      </p:sp>
    </p:spTree>
    <p:extLst>
      <p:ext uri="{BB962C8B-B14F-4D97-AF65-F5344CB8AC3E}">
        <p14:creationId xmlns:p14="http://schemas.microsoft.com/office/powerpoint/2010/main" val="3074941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7"/>
            <a:ext cx="10364451" cy="621003"/>
          </a:xfrm>
        </p:spPr>
        <p:txBody>
          <a:bodyPr/>
          <a:lstStyle/>
          <a:p>
            <a:r>
              <a:rPr lang="es-AR" dirty="0" smtClean="0">
                <a:latin typeface="Arial" panose="020B0604020202020204" pitchFamily="34" charset="0"/>
                <a:cs typeface="Arial" panose="020B0604020202020204" pitchFamily="34" charset="0"/>
              </a:rPr>
              <a:t>Res SRT 46/2018 mayo 2018</a:t>
            </a: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a:xfrm>
            <a:off x="913774" y="1239520"/>
            <a:ext cx="10363826" cy="4551679"/>
          </a:xfrm>
        </p:spPr>
        <p:txBody>
          <a:bodyPr>
            <a:noAutofit/>
          </a:bodyPr>
          <a:lstStyle/>
          <a:p>
            <a:pPr marL="0" indent="0">
              <a:buNone/>
            </a:pPr>
            <a:r>
              <a:rPr lang="es-AR" sz="1800" b="1" cap="none" dirty="0" smtClean="0">
                <a:latin typeface="Arial" panose="020B0604020202020204" pitchFamily="34" charset="0"/>
                <a:cs typeface="Arial" panose="020B0604020202020204" pitchFamily="34" charset="0"/>
              </a:rPr>
              <a:t>Capitulo IV:</a:t>
            </a:r>
          </a:p>
          <a:p>
            <a:pPr marL="0" indent="0">
              <a:buNone/>
            </a:pPr>
            <a:r>
              <a:rPr lang="es-AR" sz="1800" b="1" cap="none" dirty="0" smtClean="0">
                <a:latin typeface="Arial" panose="020B0604020202020204" pitchFamily="34" charset="0"/>
                <a:cs typeface="Arial" panose="020B0604020202020204" pitchFamily="34" charset="0"/>
              </a:rPr>
              <a:t>Disposiciones especiales sobre contratos de EMPLEADORES DE PERSONAL DE CASAS PARTICULARES:</a:t>
            </a:r>
          </a:p>
          <a:p>
            <a:pPr marL="0" indent="0">
              <a:buNone/>
            </a:pPr>
            <a:r>
              <a:rPr lang="es-AR" sz="1800" cap="none" dirty="0" smtClean="0">
                <a:latin typeface="Arial" panose="020B0604020202020204" pitchFamily="34" charset="0"/>
                <a:cs typeface="Arial" panose="020B0604020202020204" pitchFamily="34" charset="0"/>
              </a:rPr>
              <a:t>Cuando el empleador registre, en forma simultánea, trabajadores del régimen especial de personal de casas particulares y trabajadores del régimen general, la cobertura de riesgos del trabajo de todos los trabajadores se regirá por las condiciones particulares y cláusulas generales del contrato aplicable para los trabajadores del régimen general, respetando las particularidades establecidas para cada régimen.</a:t>
            </a:r>
          </a:p>
          <a:p>
            <a:pPr marL="0" indent="0" fontAlgn="base">
              <a:buNone/>
            </a:pPr>
            <a:r>
              <a:rPr lang="es-AR" sz="1800" cap="none" dirty="0" smtClean="0">
                <a:latin typeface="Arial" panose="020B0604020202020204" pitchFamily="34" charset="0"/>
                <a:cs typeface="Arial" panose="020B0604020202020204" pitchFamily="34" charset="0"/>
              </a:rPr>
              <a:t>Cuando un empleador se encuentre afiliado a una a.r.t., dentro del régimen especial del personal de casas particulares, y posteriormente adquiera la categoría de empleador del régimen general, la cobertura de riesgos del trabajo de éste último régimen, será otorgada por la a.r.t. ya contratada en el régimen especial.</a:t>
            </a:r>
            <a:r>
              <a:rPr lang="es-AR" sz="1800"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1619348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7"/>
            <a:ext cx="10364451" cy="621003"/>
          </a:xfrm>
        </p:spPr>
        <p:txBody>
          <a:bodyPr/>
          <a:lstStyle/>
          <a:p>
            <a:r>
              <a:rPr lang="es-AR" dirty="0" smtClean="0">
                <a:latin typeface="Arial" panose="020B0604020202020204" pitchFamily="34" charset="0"/>
                <a:cs typeface="Arial" panose="020B0604020202020204" pitchFamily="34" charset="0"/>
              </a:rPr>
              <a:t>Res SRT 46/2018 mayo 2018</a:t>
            </a: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a:xfrm>
            <a:off x="913774" y="1239520"/>
            <a:ext cx="10363826" cy="4551679"/>
          </a:xfrm>
        </p:spPr>
        <p:txBody>
          <a:bodyPr>
            <a:noAutofit/>
          </a:bodyPr>
          <a:lstStyle/>
          <a:p>
            <a:pPr marL="0" indent="0">
              <a:buNone/>
            </a:pPr>
            <a:r>
              <a:rPr lang="es-AR" sz="1800" b="1" cap="none" dirty="0" smtClean="0">
                <a:latin typeface="Arial" panose="020B0604020202020204" pitchFamily="34" charset="0"/>
                <a:cs typeface="Arial" panose="020B0604020202020204" pitchFamily="34" charset="0"/>
              </a:rPr>
              <a:t>Capitulo IV:</a:t>
            </a:r>
          </a:p>
          <a:p>
            <a:pPr marL="0" indent="0">
              <a:buNone/>
            </a:pPr>
            <a:r>
              <a:rPr lang="es-AR" sz="1800" b="1" cap="none" dirty="0" smtClean="0">
                <a:latin typeface="Arial" panose="020B0604020202020204" pitchFamily="34" charset="0"/>
                <a:cs typeface="Arial" panose="020B0604020202020204" pitchFamily="34" charset="0"/>
              </a:rPr>
              <a:t>Disposiciones especiales sobre contratos de EMPLEADORES DE PERSONAL DE CASAS PARTICULARES:</a:t>
            </a:r>
          </a:p>
          <a:p>
            <a:pPr marL="0" indent="0">
              <a:buNone/>
            </a:pPr>
            <a:endParaRPr lang="es-AR" sz="1800" b="1" cap="none" dirty="0" smtClean="0">
              <a:latin typeface="Arial" panose="020B0604020202020204" pitchFamily="34" charset="0"/>
              <a:cs typeface="Arial" panose="020B0604020202020204" pitchFamily="34" charset="0"/>
            </a:endParaRPr>
          </a:p>
          <a:p>
            <a:pPr marL="0" indent="0" fontAlgn="base">
              <a:buNone/>
            </a:pPr>
            <a:r>
              <a:rPr lang="es-AR" sz="1800" cap="none" dirty="0" smtClean="0">
                <a:latin typeface="Arial" panose="020B0604020202020204" pitchFamily="34" charset="0"/>
                <a:cs typeface="Arial" panose="020B0604020202020204" pitchFamily="34" charset="0"/>
              </a:rPr>
              <a:t>Mientras se encuentre vigente la relación laboral de los beneficiarios, el empleador del régimen especial del personal de casas particulares podrá efectuar, por cuenta y orden de la a.r.t., el pago de la prestación dineraria por incapacidad laboral temporaria (i.l.t.) y, en igual sentido, el pago de aportes y contribuciones a la seguridad social.</a:t>
            </a:r>
          </a:p>
          <a:p>
            <a:pPr marL="0" indent="0" fontAlgn="base">
              <a:buNone/>
            </a:pPr>
            <a:r>
              <a:rPr lang="es-AR" sz="1800" cap="none" dirty="0" smtClean="0">
                <a:latin typeface="Arial" panose="020B0604020202020204" pitchFamily="34" charset="0"/>
                <a:cs typeface="Arial" panose="020B0604020202020204" pitchFamily="34" charset="0"/>
              </a:rPr>
              <a:t>La a.r.t. deberá reembolsar al empleador el monto de dichos conceptos dentro de los treinta (30) días corridos de la presentación de la documentación que acredite el pago realizado.</a:t>
            </a:r>
          </a:p>
          <a:p>
            <a:pPr marL="0" indent="0">
              <a:buNone/>
            </a:pPr>
            <a:endParaRPr lang="es-AR" sz="1800" cap="none" dirty="0" smtClean="0">
              <a:latin typeface="Arial" panose="020B0604020202020204" pitchFamily="34" charset="0"/>
              <a:cs typeface="Arial" panose="020B0604020202020204" pitchFamily="34" charset="0"/>
            </a:endParaRPr>
          </a:p>
          <a:p>
            <a:pPr marL="0" indent="0">
              <a:buNone/>
            </a:pPr>
            <a:endParaRPr lang="es-AR" sz="1800" cap="none" dirty="0" smtClean="0">
              <a:latin typeface="Arial" panose="020B0604020202020204" pitchFamily="34" charset="0"/>
              <a:cs typeface="Arial" panose="020B0604020202020204" pitchFamily="34" charset="0"/>
            </a:endParaRPr>
          </a:p>
          <a:p>
            <a:pPr marL="0" indent="0">
              <a:buNone/>
            </a:pPr>
            <a:endParaRPr lang="es-AR" sz="1800" cap="none"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8721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Got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Gota</Template>
  <TotalTime>205</TotalTime>
  <Words>1640</Words>
  <Application>Microsoft Office PowerPoint</Application>
  <PresentationFormat>Panorámica</PresentationFormat>
  <Paragraphs>73</Paragraphs>
  <Slides>12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12</vt:i4>
      </vt:variant>
    </vt:vector>
  </HeadingPairs>
  <TitlesOfParts>
    <vt:vector size="15" baseType="lpstr">
      <vt:lpstr>Arial</vt:lpstr>
      <vt:lpstr>Tw Cen MT</vt:lpstr>
      <vt:lpstr>Gota</vt:lpstr>
      <vt:lpstr>RIESGOS DEL TRABAJO - ART</vt:lpstr>
      <vt:lpstr>Res SRT 46/2018 mayo 2018</vt:lpstr>
      <vt:lpstr>Res SRT 46/2018 mayo 2018</vt:lpstr>
      <vt:lpstr>Res SRT 46/2018 mayo 2018</vt:lpstr>
      <vt:lpstr>Res SRT 46/2018 mayo 2018</vt:lpstr>
      <vt:lpstr>Res SRT 46/2018 mayo 2018</vt:lpstr>
      <vt:lpstr>Res SRT 46/2018 mayo 2018</vt:lpstr>
      <vt:lpstr>Res SRT 46/2018 mayo 2018</vt:lpstr>
      <vt:lpstr>Res SRT 46/2018 mayo 2018</vt:lpstr>
      <vt:lpstr>Res SRT 46/2018 mayo 2018</vt:lpstr>
      <vt:lpstr>Res SRT 46/2018 mayo 2018</vt:lpstr>
      <vt:lpstr>Res SRT 47/2018 mayo 2018</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dc:title>
  <dc:creator>Marta</dc:creator>
  <cp:lastModifiedBy>Usuario</cp:lastModifiedBy>
  <cp:revision>30</cp:revision>
  <dcterms:created xsi:type="dcterms:W3CDTF">2018-06-23T20:25:34Z</dcterms:created>
  <dcterms:modified xsi:type="dcterms:W3CDTF">2018-06-26T17:16:57Z</dcterms:modified>
</cp:coreProperties>
</file>