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7" d="100"/>
          <a:sy n="47" d="100"/>
        </p:scale>
        <p:origin x="16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6/26/2018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pPr algn="ctr"/>
            <a:r>
              <a:rPr lang="es-AR" sz="3200" dirty="0" smtClean="0">
                <a:latin typeface="Arial" panose="020B0604020202020204" pitchFamily="34" charset="0"/>
                <a:cs typeface="Arial" panose="020B0604020202020204" pitchFamily="34" charset="0"/>
              </a:rPr>
              <a:t>Colegio de Graduados en Ciencias Económicas de Tucuman</a:t>
            </a:r>
            <a:br>
              <a:rPr lang="es-AR" sz="3200" dirty="0" smtClean="0">
                <a:latin typeface="Arial" panose="020B0604020202020204" pitchFamily="34" charset="0"/>
                <a:cs typeface="Arial" panose="020B0604020202020204" pitchFamily="34" charset="0"/>
              </a:rPr>
            </a:br>
            <a:r>
              <a:rPr lang="es-AR" sz="3200" dirty="0" smtClean="0">
                <a:latin typeface="Arial" panose="020B0604020202020204" pitchFamily="34" charset="0"/>
                <a:cs typeface="Arial" panose="020B0604020202020204" pitchFamily="34" charset="0"/>
              </a:rPr>
              <a:t>Novedades Laborales y de la Seguridad Social</a:t>
            </a:r>
            <a:endParaRPr lang="es-AR" sz="32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p:txBody>
          <a:bodyPr>
            <a:normAutofit fontScale="62500" lnSpcReduction="20000"/>
          </a:bodyPr>
          <a:lstStyle/>
          <a:p>
            <a:endParaRPr lang="es-AR" dirty="0" smtClean="0"/>
          </a:p>
          <a:p>
            <a:endParaRPr lang="es-AR" dirty="0"/>
          </a:p>
          <a:p>
            <a:r>
              <a:rPr lang="es-AR" sz="2300" dirty="0" err="1" smtClean="0"/>
              <a:t>Cra</a:t>
            </a:r>
            <a:r>
              <a:rPr lang="es-AR" sz="2300" dirty="0" smtClean="0"/>
              <a:t> Marta Estela Alonso de Schulman</a:t>
            </a:r>
          </a:p>
          <a:p>
            <a:r>
              <a:rPr lang="es-AR" sz="2300" dirty="0" smtClean="0"/>
              <a:t>29 de junio de 2018</a:t>
            </a:r>
            <a:endParaRPr lang="es-AR" sz="2300" dirty="0"/>
          </a:p>
        </p:txBody>
      </p:sp>
    </p:spTree>
    <p:extLst>
      <p:ext uri="{BB962C8B-B14F-4D97-AF65-F5344CB8AC3E}">
        <p14:creationId xmlns:p14="http://schemas.microsoft.com/office/powerpoint/2010/main" val="8999416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AR" dirty="0" smtClean="0">
                <a:latin typeface="Arial" panose="020B0604020202020204" pitchFamily="34" charset="0"/>
                <a:cs typeface="Arial" panose="020B0604020202020204" pitchFamily="34" charset="0"/>
              </a:rPr>
              <a:t>Reseña Titulo VI - Ley 27430 – Seguridad Social</a:t>
            </a:r>
            <a:br>
              <a:rPr lang="es-AR" dirty="0" smtClean="0">
                <a:latin typeface="Arial" panose="020B0604020202020204" pitchFamily="34" charset="0"/>
                <a:cs typeface="Arial" panose="020B0604020202020204" pitchFamily="34" charset="0"/>
              </a:rPr>
            </a:b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2589212" y="2172236"/>
            <a:ext cx="8915400" cy="3777622"/>
          </a:xfrm>
        </p:spPr>
        <p:txBody>
          <a:bodyPr>
            <a:normAutofit/>
          </a:bodyPr>
          <a:lstStyle/>
          <a:p>
            <a:endParaRPr lang="es-AR" sz="2000" dirty="0"/>
          </a:p>
          <a:p>
            <a:r>
              <a:rPr lang="es-AR" sz="2000" dirty="0">
                <a:latin typeface="Arial" panose="020B0604020202020204" pitchFamily="34" charset="0"/>
                <a:cs typeface="Arial" panose="020B0604020202020204" pitchFamily="34" charset="0"/>
              </a:rPr>
              <a:t>En la próxima pantalla, el sistema </a:t>
            </a:r>
            <a:r>
              <a:rPr lang="es-AR" sz="2000" dirty="0" smtClean="0">
                <a:latin typeface="Arial" panose="020B0604020202020204" pitchFamily="34" charset="0"/>
                <a:cs typeface="Arial" panose="020B0604020202020204" pitchFamily="34" charset="0"/>
              </a:rPr>
              <a:t>mostrará </a:t>
            </a:r>
            <a:r>
              <a:rPr lang="es-AR" sz="2000" dirty="0">
                <a:latin typeface="Arial" panose="020B0604020202020204" pitchFamily="34" charset="0"/>
                <a:cs typeface="Arial" panose="020B0604020202020204" pitchFamily="34" charset="0"/>
              </a:rPr>
              <a:t>un resumen de la compensación realizada mostrando las "Obligaciones (Destino)" correspondientes al período al que se imputó (por ejemplo, 05/2018) y el monto que fue imputado; y en el campo "Remanente del Pago" se consignará el saldo de la DD.JJ. correspondiente al periodo desde donde se compensó el saldo a favor (por ejemplo, 02/2018) y el importe correspondiente al saldo arrojado por la rectificativa de dicho período. En cuyo caso de ser correcto lo </a:t>
            </a:r>
            <a:r>
              <a:rPr lang="es-AR" sz="2000" dirty="0" smtClean="0">
                <a:latin typeface="Arial" panose="020B0604020202020204" pitchFamily="34" charset="0"/>
                <a:cs typeface="Arial" panose="020B0604020202020204" pitchFamily="34" charset="0"/>
              </a:rPr>
              <a:t>informado, se deberá </a:t>
            </a:r>
            <a:r>
              <a:rPr lang="es-AR" sz="2000" dirty="0">
                <a:latin typeface="Arial" panose="020B0604020202020204" pitchFamily="34" charset="0"/>
                <a:cs typeface="Arial" panose="020B0604020202020204" pitchFamily="34" charset="0"/>
              </a:rPr>
              <a:t>presionar "Aceptar</a:t>
            </a:r>
            <a:r>
              <a:rPr lang="es-AR" sz="2000" dirty="0" smtClean="0">
                <a:latin typeface="Arial" panose="020B0604020202020204" pitchFamily="34" charset="0"/>
                <a:cs typeface="Arial" panose="020B0604020202020204" pitchFamily="34" charset="0"/>
              </a:rPr>
              <a:t>".</a:t>
            </a:r>
            <a:r>
              <a:rPr lang="es-AR" sz="2000" dirty="0">
                <a:latin typeface="Arial" panose="020B0604020202020204" pitchFamily="34" charset="0"/>
                <a:cs typeface="Arial" panose="020B0604020202020204" pitchFamily="34" charset="0"/>
              </a:rPr>
              <a:t> </a:t>
            </a:r>
          </a:p>
          <a:p>
            <a:r>
              <a:rPr lang="es-AR" sz="2000" dirty="0">
                <a:latin typeface="Arial" panose="020B0604020202020204" pitchFamily="34" charset="0"/>
                <a:cs typeface="Arial" panose="020B0604020202020204" pitchFamily="34" charset="0"/>
              </a:rPr>
              <a:t>Una vez </a:t>
            </a:r>
            <a:r>
              <a:rPr lang="es-AR" sz="2000" dirty="0" smtClean="0">
                <a:latin typeface="Arial" panose="020B0604020202020204" pitchFamily="34" charset="0"/>
                <a:cs typeface="Arial" panose="020B0604020202020204" pitchFamily="34" charset="0"/>
              </a:rPr>
              <a:t>finalizado </a:t>
            </a:r>
            <a:r>
              <a:rPr lang="es-AR" sz="2000" dirty="0">
                <a:latin typeface="Arial" panose="020B0604020202020204" pitchFamily="34" charset="0"/>
                <a:cs typeface="Arial" panose="020B0604020202020204" pitchFamily="34" charset="0"/>
              </a:rPr>
              <a:t>este proceso, el sistema </a:t>
            </a:r>
            <a:r>
              <a:rPr lang="es-AR" sz="2000" dirty="0" smtClean="0">
                <a:latin typeface="Arial" panose="020B0604020202020204" pitchFamily="34" charset="0"/>
                <a:cs typeface="Arial" panose="020B0604020202020204" pitchFamily="34" charset="0"/>
              </a:rPr>
              <a:t>informará </a:t>
            </a:r>
            <a:r>
              <a:rPr lang="es-AR" sz="2000" dirty="0">
                <a:latin typeface="Arial" panose="020B0604020202020204" pitchFamily="34" charset="0"/>
                <a:cs typeface="Arial" panose="020B0604020202020204" pitchFamily="34" charset="0"/>
              </a:rPr>
              <a:t>que la solicitud ha sido recibida </a:t>
            </a:r>
            <a:r>
              <a:rPr lang="es-AR" sz="2000" dirty="0" smtClean="0">
                <a:latin typeface="Arial" panose="020B0604020202020204" pitchFamily="34" charset="0"/>
                <a:cs typeface="Arial" panose="020B0604020202020204" pitchFamily="34" charset="0"/>
              </a:rPr>
              <a:t>y </a:t>
            </a:r>
            <a:r>
              <a:rPr lang="es-AR" sz="2000" dirty="0">
                <a:latin typeface="Arial" panose="020B0604020202020204" pitchFamily="34" charset="0"/>
                <a:cs typeface="Arial" panose="020B0604020202020204" pitchFamily="34" charset="0"/>
              </a:rPr>
              <a:t>permitirá imprimir un comprobante de la operación.</a:t>
            </a:r>
          </a:p>
          <a:p>
            <a:endParaRPr lang="es-A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68533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AR" dirty="0" smtClean="0">
                <a:latin typeface="Arial" panose="020B0604020202020204" pitchFamily="34" charset="0"/>
                <a:cs typeface="Arial" panose="020B0604020202020204" pitchFamily="34" charset="0"/>
              </a:rPr>
              <a:t>Reseña Titulo VI - Ley 27430 – Seguridad Social</a:t>
            </a:r>
            <a:br>
              <a:rPr lang="es-AR" dirty="0" smtClean="0">
                <a:latin typeface="Arial" panose="020B0604020202020204" pitchFamily="34" charset="0"/>
                <a:cs typeface="Arial" panose="020B0604020202020204" pitchFamily="34" charset="0"/>
              </a:rPr>
            </a:b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2589212" y="2172236"/>
            <a:ext cx="8915400" cy="4254322"/>
          </a:xfrm>
        </p:spPr>
        <p:txBody>
          <a:bodyPr>
            <a:normAutofit/>
          </a:bodyPr>
          <a:lstStyle/>
          <a:p>
            <a:pPr marL="0" indent="0">
              <a:buNone/>
            </a:pPr>
            <a:r>
              <a:rPr lang="es-AR" sz="2000" dirty="0" smtClean="0">
                <a:latin typeface="Arial" panose="020B0604020202020204" pitchFamily="34" charset="0"/>
                <a:cs typeface="Arial" panose="020B0604020202020204" pitchFamily="34" charset="0"/>
              </a:rPr>
              <a:t>Este nuevo sistema de contribuciones a la SS trae ahorro al empleador con respecto a la situación anterior?</a:t>
            </a:r>
          </a:p>
          <a:p>
            <a:pPr marL="0" indent="0">
              <a:buNone/>
            </a:pPr>
            <a:r>
              <a:rPr lang="es-AR" sz="2000" dirty="0" smtClean="0">
                <a:latin typeface="Arial" panose="020B0604020202020204" pitchFamily="34" charset="0"/>
                <a:cs typeface="Arial" panose="020B0604020202020204" pitchFamily="34" charset="0"/>
              </a:rPr>
              <a:t>A medida que las remuneraciones crecen, la detracción de $2.400.- deja de tener efecto a la baja y se percibe el incremento de alícuota al 17,50%</a:t>
            </a:r>
          </a:p>
          <a:p>
            <a:pPr marL="0" indent="0">
              <a:buNone/>
            </a:pPr>
            <a:r>
              <a:rPr lang="es-AR" sz="2000" dirty="0" smtClean="0">
                <a:latin typeface="Arial" panose="020B0604020202020204" pitchFamily="34" charset="0"/>
                <a:cs typeface="Arial" panose="020B0604020202020204" pitchFamily="34" charset="0"/>
              </a:rPr>
              <a:t>Cuando sucede </a:t>
            </a:r>
            <a:r>
              <a:rPr lang="es-AR" sz="2000" dirty="0" smtClean="0">
                <a:latin typeface="Arial" panose="020B0604020202020204" pitchFamily="34" charset="0"/>
                <a:cs typeface="Arial" panose="020B0604020202020204" pitchFamily="34" charset="0"/>
              </a:rPr>
              <a:t>esto?:</a:t>
            </a:r>
            <a:endParaRPr lang="es-AR" sz="2000" dirty="0" smtClean="0">
              <a:latin typeface="Arial" panose="020B0604020202020204" pitchFamily="34" charset="0"/>
              <a:cs typeface="Arial" panose="020B0604020202020204" pitchFamily="34" charset="0"/>
            </a:endParaRPr>
          </a:p>
          <a:p>
            <a:pPr marL="0" indent="0">
              <a:buNone/>
            </a:pPr>
            <a:r>
              <a:rPr lang="es-AR" sz="2000" dirty="0" smtClean="0">
                <a:latin typeface="Arial" panose="020B0604020202020204" pitchFamily="34" charset="0"/>
                <a:cs typeface="Arial" panose="020B0604020202020204" pitchFamily="34" charset="0"/>
              </a:rPr>
              <a:t>Antes: x * 0,17=</a:t>
            </a:r>
            <a:r>
              <a:rPr lang="es-AR" sz="2000" dirty="0" err="1" smtClean="0">
                <a:latin typeface="Arial" panose="020B0604020202020204" pitchFamily="34" charset="0"/>
                <a:cs typeface="Arial" panose="020B0604020202020204" pitchFamily="34" charset="0"/>
              </a:rPr>
              <a:t>contrib</a:t>
            </a:r>
            <a:r>
              <a:rPr lang="es-AR" sz="2000" dirty="0" smtClean="0">
                <a:latin typeface="Arial" panose="020B0604020202020204" pitchFamily="34" charset="0"/>
                <a:cs typeface="Arial" panose="020B0604020202020204" pitchFamily="34" charset="0"/>
              </a:rPr>
              <a:t> a pagar</a:t>
            </a:r>
          </a:p>
          <a:p>
            <a:pPr marL="0" indent="0">
              <a:buNone/>
            </a:pPr>
            <a:r>
              <a:rPr lang="es-AR" sz="2000" dirty="0" smtClean="0">
                <a:latin typeface="Arial" panose="020B0604020202020204" pitchFamily="34" charset="0"/>
                <a:cs typeface="Arial" panose="020B0604020202020204" pitchFamily="34" charset="0"/>
              </a:rPr>
              <a:t>Ahora (</a:t>
            </a:r>
            <a:r>
              <a:rPr lang="es-AR" sz="2000" dirty="0" smtClean="0">
                <a:latin typeface="Arial" panose="020B0604020202020204" pitchFamily="34" charset="0"/>
                <a:cs typeface="Arial" panose="020B0604020202020204" pitchFamily="34" charset="0"/>
                <a:sym typeface="Wingdings" panose="05000000000000000000" pitchFamily="2" charset="2"/>
              </a:rPr>
              <a:t>x – 2400)*0,175 =</a:t>
            </a:r>
            <a:r>
              <a:rPr lang="es-AR" sz="2000" dirty="0" err="1" smtClean="0">
                <a:latin typeface="Arial" panose="020B0604020202020204" pitchFamily="34" charset="0"/>
                <a:cs typeface="Arial" panose="020B0604020202020204" pitchFamily="34" charset="0"/>
                <a:sym typeface="Wingdings" panose="05000000000000000000" pitchFamily="2" charset="2"/>
              </a:rPr>
              <a:t>contrib</a:t>
            </a:r>
            <a:r>
              <a:rPr lang="es-AR" sz="2000" dirty="0" smtClean="0">
                <a:latin typeface="Arial" panose="020B0604020202020204" pitchFamily="34" charset="0"/>
                <a:cs typeface="Arial" panose="020B0604020202020204" pitchFamily="34" charset="0"/>
                <a:sym typeface="Wingdings" panose="05000000000000000000" pitchFamily="2" charset="2"/>
              </a:rPr>
              <a:t> a pagar, entonces:</a:t>
            </a:r>
          </a:p>
          <a:p>
            <a:pPr marL="0" indent="0">
              <a:buNone/>
            </a:pPr>
            <a:r>
              <a:rPr lang="es-AR" sz="2000" dirty="0" smtClean="0">
                <a:latin typeface="Arial" panose="020B0604020202020204" pitchFamily="34" charset="0"/>
                <a:cs typeface="Arial" panose="020B0604020202020204" pitchFamily="34" charset="0"/>
                <a:sym typeface="Wingdings" panose="05000000000000000000" pitchFamily="2" charset="2"/>
              </a:rPr>
              <a:t>x*0,17 = (x-2400)*0,175;  x = 84.000.-</a:t>
            </a:r>
          </a:p>
          <a:p>
            <a:pPr marL="0" indent="0">
              <a:buNone/>
            </a:pPr>
            <a:r>
              <a:rPr lang="es-AR" sz="2000" dirty="0" smtClean="0">
                <a:latin typeface="Arial" panose="020B0604020202020204" pitchFamily="34" charset="0"/>
                <a:cs typeface="Arial" panose="020B0604020202020204" pitchFamily="34" charset="0"/>
                <a:sym typeface="Wingdings" panose="05000000000000000000" pitchFamily="2" charset="2"/>
              </a:rPr>
              <a:t>Verificación: </a:t>
            </a:r>
            <a:r>
              <a:rPr lang="es-AR" sz="2000" dirty="0" smtClean="0">
                <a:latin typeface="Arial" panose="020B0604020202020204" pitchFamily="34" charset="0"/>
                <a:cs typeface="Arial" panose="020B0604020202020204" pitchFamily="34" charset="0"/>
                <a:sym typeface="Wingdings" panose="05000000000000000000" pitchFamily="2" charset="2"/>
              </a:rPr>
              <a:t>84000*17%=14280 y (84000-2400)*17,50%=14280.-</a:t>
            </a:r>
            <a:endParaRPr lang="es-AR" sz="2000" dirty="0">
              <a:latin typeface="Arial" panose="020B0604020202020204" pitchFamily="34" charset="0"/>
              <a:cs typeface="Arial" panose="020B0604020202020204" pitchFamily="34" charset="0"/>
              <a:sym typeface="Wingdings" panose="05000000000000000000" pitchFamily="2" charset="2"/>
            </a:endParaRPr>
          </a:p>
          <a:p>
            <a:pPr marL="0" indent="0">
              <a:buNone/>
            </a:pPr>
            <a:endParaRPr lang="es-AR" sz="2000" dirty="0" smtClean="0">
              <a:latin typeface="Arial" panose="020B0604020202020204" pitchFamily="34" charset="0"/>
              <a:cs typeface="Arial" panose="020B0604020202020204" pitchFamily="34" charset="0"/>
            </a:endParaRPr>
          </a:p>
          <a:p>
            <a:endParaRPr lang="es-A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7072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dirty="0" smtClean="0">
                <a:latin typeface="Arial" panose="020B0604020202020204" pitchFamily="34" charset="0"/>
                <a:cs typeface="Arial" panose="020B0604020202020204" pitchFamily="34" charset="0"/>
              </a:rPr>
              <a:t>Res MT 168/2018</a:t>
            </a: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2589212" y="2172236"/>
            <a:ext cx="8915400" cy="4254322"/>
          </a:xfrm>
        </p:spPr>
        <p:txBody>
          <a:bodyPr>
            <a:normAutofit lnSpcReduction="10000"/>
          </a:bodyPr>
          <a:lstStyle/>
          <a:p>
            <a:r>
              <a:rPr lang="es-AR" sz="2000" dirty="0">
                <a:latin typeface="Arial" panose="020B0604020202020204" pitchFamily="34" charset="0"/>
                <a:cs typeface="Arial" panose="020B0604020202020204" pitchFamily="34" charset="0"/>
              </a:rPr>
              <a:t>El Ministerio de Trabajo se sumó a los lineamientos del Banco Central para promover el uso de herramientas que reduzcan el uso de dinero en </a:t>
            </a:r>
            <a:r>
              <a:rPr lang="es-AR" sz="2000" dirty="0" smtClean="0">
                <a:latin typeface="Arial" panose="020B0604020202020204" pitchFamily="34" charset="0"/>
                <a:cs typeface="Arial" panose="020B0604020202020204" pitchFamily="34" charset="0"/>
              </a:rPr>
              <a:t>efectivo.</a:t>
            </a:r>
          </a:p>
          <a:p>
            <a:r>
              <a:rPr lang="es-AR" sz="2000" dirty="0" smtClean="0">
                <a:latin typeface="Arial" panose="020B0604020202020204" pitchFamily="34" charset="0"/>
                <a:cs typeface="Arial" panose="020B0604020202020204" pitchFamily="34" charset="0"/>
              </a:rPr>
              <a:t>Habilitó </a:t>
            </a:r>
            <a:r>
              <a:rPr lang="es-AR" sz="2000" dirty="0">
                <a:latin typeface="Arial" panose="020B0604020202020204" pitchFamily="34" charset="0"/>
                <a:cs typeface="Arial" panose="020B0604020202020204" pitchFamily="34" charset="0"/>
              </a:rPr>
              <a:t>a los empleadores a transferir la remuneración de los trabajadores a través de un </a:t>
            </a:r>
            <a:r>
              <a:rPr lang="es-AR" sz="2000" dirty="0" smtClean="0">
                <a:latin typeface="Arial" panose="020B0604020202020204" pitchFamily="34" charset="0"/>
                <a:cs typeface="Arial" panose="020B0604020202020204" pitchFamily="34" charset="0"/>
              </a:rPr>
              <a:t>teléfono celular. </a:t>
            </a:r>
            <a:r>
              <a:rPr lang="es-AR" sz="2000" dirty="0">
                <a:latin typeface="Arial" panose="020B0604020202020204" pitchFamily="34" charset="0"/>
                <a:cs typeface="Arial" panose="020B0604020202020204" pitchFamily="34" charset="0"/>
              </a:rPr>
              <a:t>Esta opción sería válida siempre y cuando el </a:t>
            </a:r>
            <a:r>
              <a:rPr lang="es-AR" sz="2000" b="1" dirty="0">
                <a:latin typeface="Arial" panose="020B0604020202020204" pitchFamily="34" charset="0"/>
                <a:cs typeface="Arial" panose="020B0604020202020204" pitchFamily="34" charset="0"/>
              </a:rPr>
              <a:t>trabajador acepte </a:t>
            </a:r>
            <a:r>
              <a:rPr lang="es-AR" sz="2000" dirty="0">
                <a:latin typeface="Arial" panose="020B0604020202020204" pitchFamily="34" charset="0"/>
                <a:cs typeface="Arial" panose="020B0604020202020204" pitchFamily="34" charset="0"/>
              </a:rPr>
              <a:t>cobrar de esta manera y no le represente a este último ningún tipo de costo</a:t>
            </a:r>
            <a:r>
              <a:rPr lang="es-AR" sz="2000" dirty="0" smtClean="0">
                <a:latin typeface="Arial" panose="020B0604020202020204" pitchFamily="34" charset="0"/>
                <a:cs typeface="Arial" panose="020B0604020202020204" pitchFamily="34" charset="0"/>
              </a:rPr>
              <a:t>.</a:t>
            </a:r>
          </a:p>
          <a:p>
            <a:r>
              <a:rPr lang="es-AR" sz="2000" dirty="0" smtClean="0">
                <a:latin typeface="Arial" panose="020B0604020202020204" pitchFamily="34" charset="0"/>
                <a:cs typeface="Arial" panose="020B0604020202020204" pitchFamily="34" charset="0"/>
              </a:rPr>
              <a:t>Los </a:t>
            </a:r>
            <a:r>
              <a:rPr lang="es-AR" sz="2000" dirty="0">
                <a:latin typeface="Arial" panose="020B0604020202020204" pitchFamily="34" charset="0"/>
                <a:cs typeface="Arial" panose="020B0604020202020204" pitchFamily="34" charset="0"/>
              </a:rPr>
              <a:t>dispositivos "deberán posibilitar la</a:t>
            </a:r>
            <a:r>
              <a:rPr lang="es-AR" sz="2000" b="1" dirty="0">
                <a:latin typeface="Arial" panose="020B0604020202020204" pitchFamily="34" charset="0"/>
                <a:cs typeface="Arial" panose="020B0604020202020204" pitchFamily="34" charset="0"/>
              </a:rPr>
              <a:t> acreditación en una sola transferencia</a:t>
            </a:r>
            <a:r>
              <a:rPr lang="es-AR" sz="2000" dirty="0">
                <a:latin typeface="Arial" panose="020B0604020202020204" pitchFamily="34" charset="0"/>
                <a:cs typeface="Arial" panose="020B0604020202020204" pitchFamily="34" charset="0"/>
              </a:rPr>
              <a:t> de la remuneración total debida al trabajador</a:t>
            </a:r>
            <a:r>
              <a:rPr lang="es-AR" sz="2000" dirty="0" smtClean="0">
                <a:latin typeface="Arial" panose="020B0604020202020204" pitchFamily="34" charset="0"/>
                <a:cs typeface="Arial" panose="020B0604020202020204" pitchFamily="34" charset="0"/>
              </a:rPr>
              <a:t>".</a:t>
            </a:r>
          </a:p>
          <a:p>
            <a:r>
              <a:rPr lang="es-AR" sz="2000" dirty="0">
                <a:latin typeface="Arial" panose="020B0604020202020204" pitchFamily="34" charset="0"/>
                <a:cs typeface="Arial" panose="020B0604020202020204" pitchFamily="34" charset="0"/>
              </a:rPr>
              <a:t>Y en los casos de aceptación del método de acreditación de haberes, se dispuso que la "</a:t>
            </a:r>
            <a:r>
              <a:rPr lang="es-AR" sz="2000" b="1" dirty="0">
                <a:latin typeface="Arial" panose="020B0604020202020204" pitchFamily="34" charset="0"/>
                <a:cs typeface="Arial" panose="020B0604020202020204" pitchFamily="34" charset="0"/>
              </a:rPr>
              <a:t>constancia de la transferencia</a:t>
            </a:r>
            <a:r>
              <a:rPr lang="es-AR" sz="2000" dirty="0">
                <a:latin typeface="Arial" panose="020B0604020202020204" pitchFamily="34" charset="0"/>
                <a:cs typeface="Arial" panose="020B0604020202020204" pitchFamily="34" charset="0"/>
              </a:rPr>
              <a:t> a través de una aplicación móvil o sitio web es</a:t>
            </a:r>
            <a:r>
              <a:rPr lang="es-AR" sz="2000" b="1" dirty="0">
                <a:latin typeface="Arial" panose="020B0604020202020204" pitchFamily="34" charset="0"/>
                <a:cs typeface="Arial" panose="020B0604020202020204" pitchFamily="34" charset="0"/>
              </a:rPr>
              <a:t> prueba suficiente </a:t>
            </a:r>
            <a:r>
              <a:rPr lang="es-AR" sz="2000" dirty="0">
                <a:latin typeface="Arial" panose="020B0604020202020204" pitchFamily="34" charset="0"/>
                <a:cs typeface="Arial" panose="020B0604020202020204" pitchFamily="34" charset="0"/>
              </a:rPr>
              <a:t>para considerar válida la transferencia por parte </a:t>
            </a:r>
            <a:r>
              <a:rPr lang="es-AR" sz="2000" dirty="0" smtClean="0">
                <a:latin typeface="Arial" panose="020B0604020202020204" pitchFamily="34" charset="0"/>
                <a:cs typeface="Arial" panose="020B0604020202020204" pitchFamily="34" charset="0"/>
              </a:rPr>
              <a:t>del empleador.</a:t>
            </a:r>
          </a:p>
          <a:p>
            <a:endParaRPr lang="es-AR" sz="2000" dirty="0" smtClean="0">
              <a:latin typeface="Arial" panose="020B0604020202020204" pitchFamily="34" charset="0"/>
              <a:cs typeface="Arial" panose="020B0604020202020204" pitchFamily="34" charset="0"/>
            </a:endParaRPr>
          </a:p>
          <a:p>
            <a:endParaRPr lang="es-AR"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5060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dirty="0" smtClean="0">
                <a:latin typeface="Arial" panose="020B0604020202020204" pitchFamily="34" charset="0"/>
                <a:cs typeface="Arial" panose="020B0604020202020204" pitchFamily="34" charset="0"/>
              </a:rPr>
              <a:t>Res MT 168/2018</a:t>
            </a: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2589212" y="2172236"/>
            <a:ext cx="8915400" cy="4254322"/>
          </a:xfrm>
        </p:spPr>
        <p:txBody>
          <a:bodyPr>
            <a:noAutofit/>
          </a:bodyPr>
          <a:lstStyle/>
          <a:p>
            <a:pPr marL="0" indent="0">
              <a:buNone/>
            </a:pPr>
            <a:r>
              <a:rPr lang="es-AR" sz="2000" dirty="0" smtClean="0">
                <a:solidFill>
                  <a:schemeClr val="tx1"/>
                </a:solidFill>
                <a:latin typeface="Arial" panose="020B0604020202020204" pitchFamily="34" charset="0"/>
                <a:cs typeface="Arial" panose="020B0604020202020204" pitchFamily="34" charset="0"/>
              </a:rPr>
              <a:t>En opinión de los entendidos:</a:t>
            </a:r>
          </a:p>
          <a:p>
            <a:pPr marL="0" indent="0">
              <a:buNone/>
            </a:pPr>
            <a:r>
              <a:rPr lang="es-AR" sz="2000" dirty="0" smtClean="0">
                <a:latin typeface="Arial" panose="020B0604020202020204" pitchFamily="34" charset="0"/>
                <a:cs typeface="Arial" panose="020B0604020202020204" pitchFamily="34" charset="0"/>
              </a:rPr>
              <a:t>“Son </a:t>
            </a:r>
            <a:r>
              <a:rPr lang="es-AR" sz="2000" b="1" dirty="0">
                <a:latin typeface="Arial" panose="020B0604020202020204" pitchFamily="34" charset="0"/>
                <a:cs typeface="Arial" panose="020B0604020202020204" pitchFamily="34" charset="0"/>
              </a:rPr>
              <a:t>pocas las billeteras virtuales</a:t>
            </a:r>
            <a:r>
              <a:rPr lang="es-AR" sz="2000" dirty="0">
                <a:latin typeface="Arial" panose="020B0604020202020204" pitchFamily="34" charset="0"/>
                <a:cs typeface="Arial" panose="020B0604020202020204" pitchFamily="34" charset="0"/>
              </a:rPr>
              <a:t> disponibles en este </a:t>
            </a:r>
            <a:r>
              <a:rPr lang="es-AR" sz="2000" dirty="0" smtClean="0">
                <a:latin typeface="Arial" panose="020B0604020202020204" pitchFamily="34" charset="0"/>
                <a:cs typeface="Arial" panose="020B0604020202020204" pitchFamily="34" charset="0"/>
              </a:rPr>
              <a:t>país</a:t>
            </a:r>
            <a:r>
              <a:rPr lang="es-AR" sz="2000" dirty="0" smtClean="0">
                <a:latin typeface="Arial" panose="020B0604020202020204" pitchFamily="34" charset="0"/>
                <a:cs typeface="Arial" panose="020B0604020202020204" pitchFamily="34" charset="0"/>
              </a:rPr>
              <a:t>.”</a:t>
            </a:r>
            <a:endParaRPr lang="es-AR" sz="2000" dirty="0">
              <a:latin typeface="Arial" panose="020B0604020202020204" pitchFamily="34" charset="0"/>
              <a:cs typeface="Arial" panose="020B0604020202020204" pitchFamily="34" charset="0"/>
            </a:endParaRPr>
          </a:p>
          <a:p>
            <a:pPr marL="0" indent="0">
              <a:buNone/>
            </a:pPr>
            <a:r>
              <a:rPr lang="es-AR" sz="2000" dirty="0">
                <a:latin typeface="Arial" panose="020B0604020202020204" pitchFamily="34" charset="0"/>
                <a:cs typeface="Arial" panose="020B0604020202020204" pitchFamily="34" charset="0"/>
              </a:rPr>
              <a:t>"Es una norma </a:t>
            </a:r>
            <a:r>
              <a:rPr lang="es-AR" sz="2000" b="1" dirty="0">
                <a:latin typeface="Arial" panose="020B0604020202020204" pitchFamily="34" charset="0"/>
                <a:cs typeface="Arial" panose="020B0604020202020204" pitchFamily="34" charset="0"/>
              </a:rPr>
              <a:t>muy buena y muy de avanzada</a:t>
            </a:r>
            <a:r>
              <a:rPr lang="es-AR" sz="2000" dirty="0">
                <a:latin typeface="Arial" panose="020B0604020202020204" pitchFamily="34" charset="0"/>
                <a:cs typeface="Arial" panose="020B0604020202020204" pitchFamily="34" charset="0"/>
              </a:rPr>
              <a:t>, </a:t>
            </a:r>
            <a:r>
              <a:rPr lang="es-AR" sz="2000" dirty="0" smtClean="0">
                <a:latin typeface="Arial" panose="020B0604020202020204" pitchFamily="34" charset="0"/>
                <a:cs typeface="Arial" panose="020B0604020202020204" pitchFamily="34" charset="0"/>
              </a:rPr>
              <a:t>que </a:t>
            </a:r>
            <a:r>
              <a:rPr lang="es-AR" sz="2000" dirty="0">
                <a:latin typeface="Arial" panose="020B0604020202020204" pitchFamily="34" charset="0"/>
                <a:cs typeface="Arial" panose="020B0604020202020204" pitchFamily="34" charset="0"/>
              </a:rPr>
              <a:t>todavía le </a:t>
            </a:r>
            <a:r>
              <a:rPr lang="es-AR" sz="2000" b="1" dirty="0">
                <a:latin typeface="Arial" panose="020B0604020202020204" pitchFamily="34" charset="0"/>
                <a:cs typeface="Arial" panose="020B0604020202020204" pitchFamily="34" charset="0"/>
              </a:rPr>
              <a:t>falta el marco regulatorio</a:t>
            </a:r>
            <a:r>
              <a:rPr lang="es-AR" sz="2000" dirty="0">
                <a:latin typeface="Arial" panose="020B0604020202020204" pitchFamily="34" charset="0"/>
                <a:cs typeface="Arial" panose="020B0604020202020204" pitchFamily="34" charset="0"/>
              </a:rPr>
              <a:t> que le dé contexto y contenido para que pueda empezar a ser </a:t>
            </a:r>
            <a:r>
              <a:rPr lang="es-AR" sz="2000" dirty="0" smtClean="0">
                <a:latin typeface="Arial" panose="020B0604020202020204" pitchFamily="34" charset="0"/>
                <a:cs typeface="Arial" panose="020B0604020202020204" pitchFamily="34" charset="0"/>
              </a:rPr>
              <a:t>aplicable”.</a:t>
            </a:r>
            <a:endParaRPr lang="es-AR" sz="2000" dirty="0" smtClean="0">
              <a:latin typeface="Arial" panose="020B0604020202020204" pitchFamily="34" charset="0"/>
              <a:cs typeface="Arial" panose="020B0604020202020204" pitchFamily="34" charset="0"/>
            </a:endParaRPr>
          </a:p>
          <a:p>
            <a:pPr marL="0" indent="0">
              <a:buNone/>
            </a:pPr>
            <a:r>
              <a:rPr lang="es-AR" sz="2000" dirty="0" smtClean="0">
                <a:latin typeface="Arial" panose="020B0604020202020204" pitchFamily="34" charset="0"/>
                <a:cs typeface="Arial" panose="020B0604020202020204" pitchFamily="34" charset="0"/>
              </a:rPr>
              <a:t>“Cada </a:t>
            </a:r>
            <a:r>
              <a:rPr lang="es-AR" sz="2000" dirty="0">
                <a:latin typeface="Arial" panose="020B0604020202020204" pitchFamily="34" charset="0"/>
                <a:cs typeface="Arial" panose="020B0604020202020204" pitchFamily="34" charset="0"/>
              </a:rPr>
              <a:t>uno de estos monederos digitales tiene la opción para extraer dinero digital y usarlo en el mundo físico, </a:t>
            </a:r>
            <a:r>
              <a:rPr lang="es-AR" sz="2000" dirty="0" smtClean="0">
                <a:latin typeface="Arial" panose="020B0604020202020204" pitchFamily="34" charset="0"/>
                <a:cs typeface="Arial" panose="020B0604020202020204" pitchFamily="34" charset="0"/>
              </a:rPr>
              <a:t>con lo que los </a:t>
            </a:r>
            <a:r>
              <a:rPr lang="es-AR" sz="2000" dirty="0">
                <a:latin typeface="Arial" panose="020B0604020202020204" pitchFamily="34" charset="0"/>
                <a:cs typeface="Arial" panose="020B0604020202020204" pitchFamily="34" charset="0"/>
              </a:rPr>
              <a:t>trabajadores podrían comenzar a </a:t>
            </a:r>
            <a:r>
              <a:rPr lang="es-AR" sz="2000" b="1" dirty="0">
                <a:latin typeface="Arial" panose="020B0604020202020204" pitchFamily="34" charset="0"/>
                <a:cs typeface="Arial" panose="020B0604020202020204" pitchFamily="34" charset="0"/>
              </a:rPr>
              <a:t>prescindir del efectivo</a:t>
            </a:r>
            <a:r>
              <a:rPr lang="es-AR" sz="2000" b="1" dirty="0" smtClean="0">
                <a:latin typeface="Arial" panose="020B0604020202020204" pitchFamily="34" charset="0"/>
                <a:cs typeface="Arial" panose="020B0604020202020204" pitchFamily="34" charset="0"/>
              </a:rPr>
              <a:t>.”</a:t>
            </a:r>
            <a:endParaRPr lang="es-AR" sz="2000" dirty="0">
              <a:latin typeface="Arial" panose="020B0604020202020204" pitchFamily="34" charset="0"/>
              <a:cs typeface="Arial" panose="020B0604020202020204" pitchFamily="34" charset="0"/>
            </a:endParaRPr>
          </a:p>
          <a:p>
            <a:pPr marL="0" indent="0">
              <a:buNone/>
            </a:pPr>
            <a:r>
              <a:rPr lang="es-AR" sz="2000" dirty="0" smtClean="0">
                <a:latin typeface="Arial" panose="020B0604020202020204" pitchFamily="34" charset="0"/>
                <a:cs typeface="Arial" panose="020B0604020202020204" pitchFamily="34" charset="0"/>
              </a:rPr>
              <a:t>“El </a:t>
            </a:r>
            <a:r>
              <a:rPr lang="es-AR" sz="2000" dirty="0">
                <a:latin typeface="Arial" panose="020B0604020202020204" pitchFamily="34" charset="0"/>
                <a:cs typeface="Arial" panose="020B0604020202020204" pitchFamily="34" charset="0"/>
              </a:rPr>
              <a:t>ecosistema </a:t>
            </a:r>
            <a:r>
              <a:rPr lang="es-AR" sz="2000" dirty="0" smtClean="0">
                <a:latin typeface="Arial" panose="020B0604020202020204" pitchFamily="34" charset="0"/>
                <a:cs typeface="Arial" panose="020B0604020202020204" pitchFamily="34" charset="0"/>
              </a:rPr>
              <a:t>puede </a:t>
            </a:r>
            <a:r>
              <a:rPr lang="es-AR" sz="2000" dirty="0">
                <a:latin typeface="Arial" panose="020B0604020202020204" pitchFamily="34" charset="0"/>
                <a:cs typeface="Arial" panose="020B0604020202020204" pitchFamily="34" charset="0"/>
              </a:rPr>
              <a:t>proveer la</a:t>
            </a:r>
            <a:r>
              <a:rPr lang="es-AR" sz="2000" b="1" dirty="0">
                <a:latin typeface="Arial" panose="020B0604020202020204" pitchFamily="34" charset="0"/>
                <a:cs typeface="Arial" panose="020B0604020202020204" pitchFamily="34" charset="0"/>
              </a:rPr>
              <a:t> interoperabilidad</a:t>
            </a:r>
            <a:r>
              <a:rPr lang="es-AR" sz="2000" dirty="0">
                <a:latin typeface="Arial" panose="020B0604020202020204" pitchFamily="34" charset="0"/>
                <a:cs typeface="Arial" panose="020B0604020202020204" pitchFamily="34" charset="0"/>
              </a:rPr>
              <a:t> entre billeteras. Hasta que la gente no tenga ciento por ciento libertad de movimiento y esto se asemeje lo más posible a una cuenta bancaria actual, con su tratamiento impositivo y legal, será un poco raro de usar", agregó </a:t>
            </a:r>
            <a:r>
              <a:rPr lang="es-AR" sz="2000" dirty="0" smtClean="0">
                <a:latin typeface="Arial" panose="020B0604020202020204" pitchFamily="34" charset="0"/>
                <a:cs typeface="Arial" panose="020B0604020202020204" pitchFamily="34" charset="0"/>
              </a:rPr>
              <a:t>un entendido.</a:t>
            </a:r>
            <a:endParaRPr lang="es-AR" sz="2000" dirty="0">
              <a:latin typeface="Arial" panose="020B0604020202020204" pitchFamily="34" charset="0"/>
              <a:cs typeface="Arial" panose="020B0604020202020204" pitchFamily="34" charset="0"/>
            </a:endParaRPr>
          </a:p>
          <a:p>
            <a:pPr marL="0" indent="0">
              <a:buNone/>
            </a:pPr>
            <a:endParaRPr lang="es-AR"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1571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AR" dirty="0" smtClean="0">
                <a:latin typeface="Arial" panose="020B0604020202020204" pitchFamily="34" charset="0"/>
                <a:cs typeface="Arial" panose="020B0604020202020204" pitchFamily="34" charset="0"/>
              </a:rPr>
              <a:t>Reseña Titulo VI - Ley 27430 – Seguridad Social</a:t>
            </a:r>
            <a:br>
              <a:rPr lang="es-AR" dirty="0" smtClean="0">
                <a:latin typeface="Arial" panose="020B0604020202020204" pitchFamily="34" charset="0"/>
                <a:cs typeface="Arial" panose="020B0604020202020204" pitchFamily="34" charset="0"/>
              </a:rPr>
            </a:b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r>
              <a:rPr lang="es-AR" sz="2000" dirty="0" smtClean="0">
                <a:latin typeface="Arial" panose="020B0604020202020204" pitchFamily="34" charset="0"/>
                <a:cs typeface="Arial" panose="020B0604020202020204" pitchFamily="34" charset="0"/>
              </a:rPr>
              <a:t>Alícuota única para Contribuciones Patronales sobre la nomina salarial con destino al SUSS durante año 2018:  17,50%</a:t>
            </a:r>
          </a:p>
          <a:p>
            <a:endParaRPr lang="es-AR" sz="2000" dirty="0">
              <a:latin typeface="Arial" panose="020B0604020202020204" pitchFamily="34" charset="0"/>
              <a:cs typeface="Arial" panose="020B0604020202020204" pitchFamily="34" charset="0"/>
            </a:endParaRPr>
          </a:p>
          <a:p>
            <a:r>
              <a:rPr lang="es-AR" sz="2000" dirty="0" smtClean="0">
                <a:latin typeface="Arial" panose="020B0604020202020204" pitchFamily="34" charset="0"/>
                <a:cs typeface="Arial" panose="020B0604020202020204" pitchFamily="34" charset="0"/>
              </a:rPr>
              <a:t>Detracción MENSUAL de la base imponible sobre la que corresponda aplicar alícuota de 17,50%: durante año 2018: </a:t>
            </a:r>
          </a:p>
          <a:p>
            <a:pPr marL="0" indent="0">
              <a:buNone/>
            </a:pPr>
            <a:r>
              <a:rPr lang="es-AR" sz="2000" dirty="0" smtClean="0">
                <a:latin typeface="Arial" panose="020B0604020202020204" pitchFamily="34" charset="0"/>
                <a:cs typeface="Arial" panose="020B0604020202020204" pitchFamily="34" charset="0"/>
              </a:rPr>
              <a:t>$2.400.- en cualquier modalidad de contratación en ley 20744 y ley 26727.</a:t>
            </a:r>
          </a:p>
          <a:p>
            <a:pPr marL="0" indent="0">
              <a:buNone/>
            </a:pPr>
            <a:r>
              <a:rPr lang="es-AR" sz="2000" dirty="0" smtClean="0">
                <a:latin typeface="Arial" panose="020B0604020202020204" pitchFamily="34" charset="0"/>
                <a:cs typeface="Arial" panose="020B0604020202020204" pitchFamily="34" charset="0"/>
              </a:rPr>
              <a:t>$1.584</a:t>
            </a:r>
            <a:r>
              <a:rPr lang="es-AR" sz="2000" dirty="0" smtClean="0">
                <a:latin typeface="Arial" panose="020B0604020202020204" pitchFamily="34" charset="0"/>
                <a:cs typeface="Arial" panose="020B0604020202020204" pitchFamily="34" charset="0"/>
              </a:rPr>
              <a:t>.- limite máximo de detracción a tiempo parcial puesto en el sistema.-se debe/puede proporcional al tiempo trabajado cuando sea inferior al 66% de la jornada.</a:t>
            </a:r>
          </a:p>
          <a:p>
            <a:pPr marL="0" indent="0">
              <a:buNone/>
            </a:pPr>
            <a:r>
              <a:rPr lang="es-AR" sz="2000" dirty="0" smtClean="0">
                <a:latin typeface="Arial" panose="020B0604020202020204" pitchFamily="34" charset="0"/>
                <a:cs typeface="Arial" panose="020B0604020202020204" pitchFamily="34" charset="0"/>
              </a:rPr>
              <a:t>$proporcional  en el mes si hubo ingreso/egreso.</a:t>
            </a:r>
            <a:endParaRPr lang="es-A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6770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AR" dirty="0" smtClean="0">
                <a:latin typeface="Arial" panose="020B0604020202020204" pitchFamily="34" charset="0"/>
                <a:cs typeface="Arial" panose="020B0604020202020204" pitchFamily="34" charset="0"/>
              </a:rPr>
              <a:t>Reseña Titulo VI - Ley 27430 – Seguridad Social</a:t>
            </a:r>
            <a:br>
              <a:rPr lang="es-AR" dirty="0" smtClean="0">
                <a:latin typeface="Arial" panose="020B0604020202020204" pitchFamily="34" charset="0"/>
                <a:cs typeface="Arial" panose="020B0604020202020204" pitchFamily="34" charset="0"/>
              </a:rPr>
            </a:b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r>
              <a:rPr lang="es-AR" sz="2000" dirty="0" smtClean="0">
                <a:latin typeface="Arial" panose="020B0604020202020204" pitchFamily="34" charset="0"/>
                <a:cs typeface="Arial" panose="020B0604020202020204" pitchFamily="34" charset="0"/>
              </a:rPr>
              <a:t>Detracción en caso de LIQUIDACION de AGUINALDO:</a:t>
            </a:r>
          </a:p>
          <a:p>
            <a:pPr marL="0" indent="0">
              <a:buNone/>
            </a:pPr>
            <a:r>
              <a:rPr lang="es-AR" sz="2000" dirty="0" smtClean="0">
                <a:latin typeface="Arial" panose="020B0604020202020204" pitchFamily="34" charset="0"/>
                <a:cs typeface="Arial" panose="020B0604020202020204" pitchFamily="34" charset="0"/>
              </a:rPr>
              <a:t>CUOTA SEMESTRAL: el 50% de la detracción mensual: $1.200.- DE JORNADA COMPLETA</a:t>
            </a:r>
          </a:p>
          <a:p>
            <a:pPr marL="0" indent="0">
              <a:buNone/>
            </a:pPr>
            <a:r>
              <a:rPr lang="es-AR" sz="2000" dirty="0" smtClean="0">
                <a:latin typeface="Arial" panose="020B0604020202020204" pitchFamily="34" charset="0"/>
                <a:cs typeface="Arial" panose="020B0604020202020204" pitchFamily="34" charset="0"/>
              </a:rPr>
              <a:t>CUOTA SEMESTRAL: el 50% de la detracción mensual: $792.- DE TIEMPO PARCIAL cuando sea el 66%, sino proporcional.</a:t>
            </a:r>
          </a:p>
          <a:p>
            <a:pPr marL="0" indent="0">
              <a:buNone/>
            </a:pPr>
            <a:endParaRPr lang="es-AR" sz="2000" dirty="0">
              <a:latin typeface="Arial" panose="020B0604020202020204" pitchFamily="34" charset="0"/>
              <a:cs typeface="Arial" panose="020B0604020202020204" pitchFamily="34" charset="0"/>
            </a:endParaRPr>
          </a:p>
          <a:p>
            <a:pPr marL="0" indent="0">
              <a:buNone/>
            </a:pPr>
            <a:endParaRPr lang="es-AR" sz="2000" dirty="0" smtClean="0">
              <a:latin typeface="Arial" panose="020B0604020202020204" pitchFamily="34" charset="0"/>
              <a:cs typeface="Arial" panose="020B0604020202020204" pitchFamily="34" charset="0"/>
            </a:endParaRPr>
          </a:p>
          <a:p>
            <a:pPr marL="0" indent="0">
              <a:buNone/>
            </a:pPr>
            <a:r>
              <a:rPr lang="es-AR" sz="2000" dirty="0" smtClean="0">
                <a:latin typeface="Arial" panose="020B0604020202020204" pitchFamily="34" charset="0"/>
                <a:cs typeface="Arial" panose="020B0604020202020204" pitchFamily="34" charset="0"/>
              </a:rPr>
              <a:t>Liquidación proporcional de SAC: proporcionar por tiempo. Regla de tres.</a:t>
            </a:r>
          </a:p>
          <a:p>
            <a:pPr marL="0" indent="0">
              <a:buNone/>
            </a:pPr>
            <a:r>
              <a:rPr lang="es-AR" sz="2000" dirty="0" smtClean="0">
                <a:latin typeface="Arial" panose="020B0604020202020204" pitchFamily="34" charset="0"/>
                <a:cs typeface="Arial" panose="020B0604020202020204" pitchFamily="34" charset="0"/>
              </a:rPr>
              <a:t>Si por el semestre le corresponde 1.200, por </a:t>
            </a:r>
            <a:r>
              <a:rPr lang="es-AR" sz="2000" dirty="0" err="1" smtClean="0">
                <a:latin typeface="Arial" panose="020B0604020202020204" pitchFamily="34" charset="0"/>
                <a:cs typeface="Arial" panose="020B0604020202020204" pitchFamily="34" charset="0"/>
              </a:rPr>
              <a:t>xxxx</a:t>
            </a:r>
            <a:r>
              <a:rPr lang="es-AR" sz="2000" dirty="0" smtClean="0">
                <a:latin typeface="Arial" panose="020B0604020202020204" pitchFamily="34" charset="0"/>
                <a:cs typeface="Arial" panose="020B0604020202020204" pitchFamily="34" charset="0"/>
              </a:rPr>
              <a:t> tiempo, </a:t>
            </a:r>
            <a:r>
              <a:rPr lang="es-AR" sz="2000" dirty="0" err="1" smtClean="0">
                <a:latin typeface="Arial" panose="020B0604020202020204" pitchFamily="34" charset="0"/>
                <a:cs typeface="Arial" panose="020B0604020202020204" pitchFamily="34" charset="0"/>
              </a:rPr>
              <a:t>yyy</a:t>
            </a:r>
            <a:r>
              <a:rPr lang="es-AR" sz="2000" dirty="0" smtClean="0">
                <a:latin typeface="Arial" panose="020B0604020202020204" pitchFamily="34" charset="0"/>
                <a:cs typeface="Arial" panose="020B0604020202020204" pitchFamily="34" charset="0"/>
              </a:rPr>
              <a:t> pesos.</a:t>
            </a:r>
            <a:endParaRPr lang="es-AR" sz="2000" dirty="0">
              <a:latin typeface="Arial" panose="020B0604020202020204" pitchFamily="34" charset="0"/>
              <a:cs typeface="Arial" panose="020B0604020202020204" pitchFamily="34" charset="0"/>
            </a:endParaRPr>
          </a:p>
          <a:p>
            <a:pPr marL="0" indent="0">
              <a:buNone/>
            </a:pPr>
            <a:endParaRPr lang="es-AR" sz="2000" dirty="0" smtClean="0">
              <a:latin typeface="Arial" panose="020B0604020202020204" pitchFamily="34" charset="0"/>
              <a:cs typeface="Arial" panose="020B0604020202020204" pitchFamily="34" charset="0"/>
            </a:endParaRPr>
          </a:p>
          <a:p>
            <a:pPr marL="0" indent="0">
              <a:buNone/>
            </a:pPr>
            <a:endParaRPr lang="es-AR" sz="2000" dirty="0">
              <a:latin typeface="Arial" panose="020B0604020202020204" pitchFamily="34" charset="0"/>
              <a:cs typeface="Arial" panose="020B0604020202020204" pitchFamily="34" charset="0"/>
            </a:endParaRPr>
          </a:p>
          <a:p>
            <a:pPr marL="0" indent="0">
              <a:buNone/>
            </a:pPr>
            <a:endParaRPr lang="es-A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0975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AR" dirty="0" smtClean="0">
                <a:latin typeface="Arial" panose="020B0604020202020204" pitchFamily="34" charset="0"/>
                <a:cs typeface="Arial" panose="020B0604020202020204" pitchFamily="34" charset="0"/>
              </a:rPr>
              <a:t>Reseña Titulo VI - Ley 27430 – Seguridad Social</a:t>
            </a:r>
            <a:br>
              <a:rPr lang="es-AR" dirty="0" smtClean="0">
                <a:latin typeface="Arial" panose="020B0604020202020204" pitchFamily="34" charset="0"/>
                <a:cs typeface="Arial" panose="020B0604020202020204" pitchFamily="34" charset="0"/>
              </a:rPr>
            </a:b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lnSpcReduction="10000"/>
          </a:bodyPr>
          <a:lstStyle/>
          <a:p>
            <a:pPr marL="0" indent="0">
              <a:buNone/>
            </a:pPr>
            <a:r>
              <a:rPr lang="es-AR" sz="2000" dirty="0" smtClean="0">
                <a:latin typeface="Arial" panose="020B0604020202020204" pitchFamily="34" charset="0"/>
                <a:cs typeface="Arial" panose="020B0604020202020204" pitchFamily="34" charset="0"/>
              </a:rPr>
              <a:t>Como la base imponible que estamos disminuyendo es la del SUSS, la normativa que miramos es la ley 24241 – Jubilación, principio adoptado de UNICIDAD DE BASE IMPONIBLE, es decir, todos los subsistemas a los que estamos obligados a aportar y contribuir, toman  como criterio uniforme los preceptos de </a:t>
            </a:r>
            <a:r>
              <a:rPr lang="es-AR" sz="2000" dirty="0" smtClean="0">
                <a:latin typeface="Arial" panose="020B0604020202020204" pitchFamily="34" charset="0"/>
                <a:cs typeface="Arial" panose="020B0604020202020204" pitchFamily="34" charset="0"/>
              </a:rPr>
              <a:t>la </a:t>
            </a:r>
            <a:r>
              <a:rPr lang="es-AR" sz="2000" dirty="0" smtClean="0">
                <a:latin typeface="Arial" panose="020B0604020202020204" pitchFamily="34" charset="0"/>
                <a:cs typeface="Arial" panose="020B0604020202020204" pitchFamily="34" charset="0"/>
              </a:rPr>
              <a:t>ley 24241.</a:t>
            </a:r>
          </a:p>
          <a:p>
            <a:pPr marL="0" indent="0">
              <a:buNone/>
            </a:pPr>
            <a:r>
              <a:rPr lang="es-AR" sz="2000" dirty="0" smtClean="0">
                <a:latin typeface="Arial" panose="020B0604020202020204" pitchFamily="34" charset="0"/>
                <a:cs typeface="Arial" panose="020B0604020202020204" pitchFamily="34" charset="0"/>
              </a:rPr>
              <a:t>Art 6 – define Remuneración.</a:t>
            </a:r>
          </a:p>
          <a:p>
            <a:pPr marL="0" indent="0">
              <a:buNone/>
            </a:pPr>
            <a:r>
              <a:rPr lang="es-AR" sz="2000" dirty="0" smtClean="0">
                <a:latin typeface="Arial" panose="020B0604020202020204" pitchFamily="34" charset="0"/>
                <a:cs typeface="Arial" panose="020B0604020202020204" pitchFamily="34" charset="0"/>
              </a:rPr>
              <a:t>Art 7 -  conceptos excluidos de remuneración.</a:t>
            </a:r>
          </a:p>
          <a:p>
            <a:pPr marL="0" indent="0">
              <a:buNone/>
            </a:pPr>
            <a:r>
              <a:rPr lang="es-AR" sz="2000" dirty="0" smtClean="0">
                <a:latin typeface="Arial" panose="020B0604020202020204" pitchFamily="34" charset="0"/>
                <a:cs typeface="Arial" panose="020B0604020202020204" pitchFamily="34" charset="0"/>
              </a:rPr>
              <a:t>Art 9 -  a los fines del calculo de aportes y contribuciones establece limites mínimos y máximos.</a:t>
            </a:r>
          </a:p>
          <a:p>
            <a:pPr marL="0" indent="0">
              <a:buNone/>
            </a:pPr>
            <a:r>
              <a:rPr lang="es-AR" sz="2000" dirty="0" smtClean="0">
                <a:latin typeface="Arial" panose="020B0604020202020204" pitchFamily="34" charset="0"/>
                <a:cs typeface="Arial" panose="020B0604020202020204" pitchFamily="34" charset="0"/>
              </a:rPr>
              <a:t>A través del tiempo fueron variando los criterios: Ampo – </a:t>
            </a:r>
            <a:r>
              <a:rPr lang="es-AR" sz="2000" dirty="0" err="1" smtClean="0">
                <a:latin typeface="Arial" panose="020B0604020202020204" pitchFamily="34" charset="0"/>
                <a:cs typeface="Arial" panose="020B0604020202020204" pitchFamily="34" charset="0"/>
              </a:rPr>
              <a:t>Mopre</a:t>
            </a:r>
            <a:r>
              <a:rPr lang="es-AR" sz="2000" dirty="0" smtClean="0">
                <a:latin typeface="Arial" panose="020B0604020202020204" pitchFamily="34" charset="0"/>
                <a:cs typeface="Arial" panose="020B0604020202020204" pitchFamily="34" charset="0"/>
              </a:rPr>
              <a:t> – montos $$$.</a:t>
            </a:r>
            <a:endParaRPr lang="es-A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7738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AR" dirty="0" smtClean="0">
                <a:latin typeface="Arial" panose="020B0604020202020204" pitchFamily="34" charset="0"/>
                <a:cs typeface="Arial" panose="020B0604020202020204" pitchFamily="34" charset="0"/>
              </a:rPr>
              <a:t>Reseña Titulo VI - Ley 27430 – Seguridad Social</a:t>
            </a:r>
            <a:br>
              <a:rPr lang="es-AR" dirty="0" smtClean="0">
                <a:latin typeface="Arial" panose="020B0604020202020204" pitchFamily="34" charset="0"/>
                <a:cs typeface="Arial" panose="020B0604020202020204" pitchFamily="34" charset="0"/>
              </a:rPr>
            </a:b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pPr marL="0" indent="0">
              <a:buNone/>
            </a:pPr>
            <a:r>
              <a:rPr lang="es-AR" sz="2000" dirty="0" smtClean="0">
                <a:latin typeface="Arial" panose="020B0604020202020204" pitchFamily="34" charset="0"/>
                <a:cs typeface="Arial" panose="020B0604020202020204" pitchFamily="34" charset="0"/>
              </a:rPr>
              <a:t>Ver Excel.</a:t>
            </a:r>
          </a:p>
          <a:p>
            <a:pPr marL="0" indent="0">
              <a:buNone/>
            </a:pPr>
            <a:endParaRPr lang="es-AR" sz="2000" dirty="0" smtClean="0">
              <a:latin typeface="Arial" panose="020B0604020202020204" pitchFamily="34" charset="0"/>
              <a:cs typeface="Arial" panose="020B0604020202020204" pitchFamily="34" charset="0"/>
            </a:endParaRPr>
          </a:p>
          <a:p>
            <a:pPr marL="0" indent="0">
              <a:buNone/>
            </a:pPr>
            <a:r>
              <a:rPr lang="es-AR" sz="2000" dirty="0" smtClean="0">
                <a:latin typeface="Arial" panose="020B0604020202020204" pitchFamily="34" charset="0"/>
                <a:cs typeface="Arial" panose="020B0604020202020204" pitchFamily="34" charset="0"/>
              </a:rPr>
              <a:t>El tema detracción esta atado al principio del mínimo imponible, de hecho el 6° párrafo del  art 167 – Titulo VI – Ley 27430 dice:</a:t>
            </a:r>
          </a:p>
          <a:p>
            <a:pPr marL="0" indent="0">
              <a:buNone/>
            </a:pPr>
            <a:endParaRPr lang="es-AR" sz="2000" dirty="0" smtClean="0">
              <a:latin typeface="Arial" panose="020B0604020202020204" pitchFamily="34" charset="0"/>
              <a:cs typeface="Arial" panose="020B0604020202020204" pitchFamily="34" charset="0"/>
            </a:endParaRPr>
          </a:p>
          <a:p>
            <a:pPr marL="0" indent="0">
              <a:buNone/>
            </a:pPr>
            <a:r>
              <a:rPr lang="es-AR" sz="2000" dirty="0" smtClean="0">
                <a:latin typeface="Arial" panose="020B0604020202020204" pitchFamily="34" charset="0"/>
                <a:cs typeface="Arial" panose="020B0604020202020204" pitchFamily="34" charset="0"/>
              </a:rPr>
              <a:t>“La detracción regulada  en este articulo NO podrá arrojar una base imponible INFERIOR al limite previsto en el primer párrafo del art 9 de la ley 24241 y sus modificatorias”</a:t>
            </a:r>
          </a:p>
          <a:p>
            <a:pPr marL="0" indent="0">
              <a:buNone/>
            </a:pPr>
            <a:endParaRPr lang="es-A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2026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AR" dirty="0" smtClean="0">
                <a:latin typeface="Arial" panose="020B0604020202020204" pitchFamily="34" charset="0"/>
                <a:cs typeface="Arial" panose="020B0604020202020204" pitchFamily="34" charset="0"/>
              </a:rPr>
              <a:t>Reseña Titulo VI - Ley 27430 – Seguridad Social</a:t>
            </a:r>
            <a:br>
              <a:rPr lang="es-AR" dirty="0" smtClean="0">
                <a:latin typeface="Arial" panose="020B0604020202020204" pitchFamily="34" charset="0"/>
                <a:cs typeface="Arial" panose="020B0604020202020204" pitchFamily="34" charset="0"/>
              </a:rPr>
            </a:b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fontScale="85000" lnSpcReduction="20000"/>
          </a:bodyPr>
          <a:lstStyle/>
          <a:p>
            <a:r>
              <a:rPr lang="es-AR" sz="2100" dirty="0" smtClean="0">
                <a:latin typeface="Arial" panose="020B0604020202020204" pitchFamily="34" charset="0"/>
                <a:cs typeface="Arial" panose="020B0604020202020204" pitchFamily="34" charset="0"/>
              </a:rPr>
              <a:t>La </a:t>
            </a:r>
            <a:r>
              <a:rPr lang="es-AR" sz="2100" dirty="0">
                <a:latin typeface="Arial" panose="020B0604020202020204" pitchFamily="34" charset="0"/>
                <a:cs typeface="Arial" panose="020B0604020202020204" pitchFamily="34" charset="0"/>
              </a:rPr>
              <a:t>nueva versión del SICOSS y de Declaración en Línea para declarar las cargas conforme la ley </a:t>
            </a:r>
            <a:r>
              <a:rPr lang="es-AR" sz="2100" dirty="0" smtClean="0">
                <a:latin typeface="Arial" panose="020B0604020202020204" pitchFamily="34" charset="0"/>
                <a:cs typeface="Arial" panose="020B0604020202020204" pitchFamily="34" charset="0"/>
              </a:rPr>
              <a:t>27.430, </a:t>
            </a:r>
            <a:r>
              <a:rPr lang="es-AR" sz="2100" dirty="0">
                <a:latin typeface="Arial" panose="020B0604020202020204" pitchFamily="34" charset="0"/>
                <a:cs typeface="Arial" panose="020B0604020202020204" pitchFamily="34" charset="0"/>
              </a:rPr>
              <a:t>otorgó a los empleadores plazo hasta el 31/05/2018 para realizar las rectificativas correspondientes de los meses </a:t>
            </a:r>
            <a:r>
              <a:rPr lang="es-AR" sz="2100" dirty="0" smtClean="0">
                <a:latin typeface="Arial" panose="020B0604020202020204" pitchFamily="34" charset="0"/>
                <a:cs typeface="Arial" panose="020B0604020202020204" pitchFamily="34" charset="0"/>
              </a:rPr>
              <a:t>de enero, </a:t>
            </a:r>
            <a:r>
              <a:rPr lang="es-AR" sz="2100" dirty="0">
                <a:latin typeface="Arial" panose="020B0604020202020204" pitchFamily="34" charset="0"/>
                <a:cs typeface="Arial" panose="020B0604020202020204" pitchFamily="34" charset="0"/>
              </a:rPr>
              <a:t>febrero y/o </a:t>
            </a:r>
            <a:r>
              <a:rPr lang="es-AR" sz="2100" dirty="0" smtClean="0">
                <a:latin typeface="Arial" panose="020B0604020202020204" pitchFamily="34" charset="0"/>
                <a:cs typeface="Arial" panose="020B0604020202020204" pitchFamily="34" charset="0"/>
              </a:rPr>
              <a:t>marzo (si se utilizo versión anterior) </a:t>
            </a:r>
            <a:r>
              <a:rPr lang="es-AR" sz="2100" dirty="0">
                <a:latin typeface="Arial" panose="020B0604020202020204" pitchFamily="34" charset="0"/>
                <a:cs typeface="Arial" panose="020B0604020202020204" pitchFamily="34" charset="0"/>
              </a:rPr>
              <a:t>para aplicar las nuevas alícuotas y la </a:t>
            </a:r>
            <a:r>
              <a:rPr lang="es-AR" sz="2100" dirty="0" smtClean="0">
                <a:latin typeface="Arial" panose="020B0604020202020204" pitchFamily="34" charset="0"/>
                <a:cs typeface="Arial" panose="020B0604020202020204" pitchFamily="34" charset="0"/>
              </a:rPr>
              <a:t>detracción.</a:t>
            </a:r>
          </a:p>
          <a:p>
            <a:r>
              <a:rPr lang="es-AR" sz="2100" dirty="0" smtClean="0">
                <a:latin typeface="Arial" panose="020B0604020202020204" pitchFamily="34" charset="0"/>
                <a:cs typeface="Arial" panose="020B0604020202020204" pitchFamily="34" charset="0"/>
              </a:rPr>
              <a:t>En </a:t>
            </a:r>
            <a:r>
              <a:rPr lang="es-AR" sz="2100" dirty="0">
                <a:latin typeface="Arial" panose="020B0604020202020204" pitchFamily="34" charset="0"/>
                <a:cs typeface="Arial" panose="020B0604020202020204" pitchFamily="34" charset="0"/>
              </a:rPr>
              <a:t>caso de que estas arrojaran saldo a favor, la realización de las rectificativas debía realizarse antes del 31/05/2018, a fin de evitar la necesidad de recurrir al procedimiento de la Resolución General 3093 de AFIP para recuperar el saldo a favor</a:t>
            </a:r>
            <a:r>
              <a:rPr lang="es-AR" sz="2100" dirty="0" smtClean="0">
                <a:latin typeface="Arial" panose="020B0604020202020204" pitchFamily="34" charset="0"/>
                <a:cs typeface="Arial" panose="020B0604020202020204" pitchFamily="34" charset="0"/>
              </a:rPr>
              <a:t>.</a:t>
            </a:r>
            <a:r>
              <a:rPr lang="es-AR" sz="2100" dirty="0">
                <a:latin typeface="Arial" panose="020B0604020202020204" pitchFamily="34" charset="0"/>
                <a:cs typeface="Arial" panose="020B0604020202020204" pitchFamily="34" charset="0"/>
              </a:rPr>
              <a:t> </a:t>
            </a:r>
          </a:p>
          <a:p>
            <a:r>
              <a:rPr lang="es-AR" sz="2100" dirty="0">
                <a:latin typeface="Arial" panose="020B0604020202020204" pitchFamily="34" charset="0"/>
                <a:cs typeface="Arial" panose="020B0604020202020204" pitchFamily="34" charset="0"/>
              </a:rPr>
              <a:t>Con lo cual, aquellos empleadores que </a:t>
            </a:r>
            <a:r>
              <a:rPr lang="es-AR" sz="2100" dirty="0" smtClean="0">
                <a:latin typeface="Arial" panose="020B0604020202020204" pitchFamily="34" charset="0"/>
                <a:cs typeface="Arial" panose="020B0604020202020204" pitchFamily="34" charset="0"/>
              </a:rPr>
              <a:t>hubieran </a:t>
            </a:r>
            <a:r>
              <a:rPr lang="es-AR" sz="2100" dirty="0">
                <a:latin typeface="Arial" panose="020B0604020202020204" pitchFamily="34" charset="0"/>
                <a:cs typeface="Arial" panose="020B0604020202020204" pitchFamily="34" charset="0"/>
              </a:rPr>
              <a:t>realizado la Rectificativa de los F. 931 de </a:t>
            </a:r>
            <a:r>
              <a:rPr lang="es-AR" sz="2100" dirty="0" smtClean="0">
                <a:latin typeface="Arial" panose="020B0604020202020204" pitchFamily="34" charset="0"/>
                <a:cs typeface="Arial" panose="020B0604020202020204" pitchFamily="34" charset="0"/>
              </a:rPr>
              <a:t>enero, febrero </a:t>
            </a:r>
            <a:r>
              <a:rPr lang="es-AR" sz="2100" dirty="0">
                <a:latin typeface="Arial" panose="020B0604020202020204" pitchFamily="34" charset="0"/>
                <a:cs typeface="Arial" panose="020B0604020202020204" pitchFamily="34" charset="0"/>
              </a:rPr>
              <a:t>y/o marzo de 2018 a los fines de recuperar el saldo a favor debe verificar que el mismo figure como saldo a favor en el servicio denominado Sistema de Cuentas Tributarias y </a:t>
            </a:r>
            <a:r>
              <a:rPr lang="es-AR" sz="2100" b="1" dirty="0">
                <a:latin typeface="Arial" panose="020B0604020202020204" pitchFamily="34" charset="0"/>
                <a:cs typeface="Arial" panose="020B0604020202020204" pitchFamily="34" charset="0"/>
              </a:rPr>
              <a:t>de allí ser </a:t>
            </a:r>
            <a:r>
              <a:rPr lang="es-AR" sz="2100" b="1" dirty="0" err="1">
                <a:latin typeface="Arial" panose="020B0604020202020204" pitchFamily="34" charset="0"/>
                <a:cs typeface="Arial" panose="020B0604020202020204" pitchFamily="34" charset="0"/>
              </a:rPr>
              <a:t>reimputado</a:t>
            </a:r>
            <a:r>
              <a:rPr lang="es-AR" sz="2100" b="1" dirty="0">
                <a:latin typeface="Arial" panose="020B0604020202020204" pitchFamily="34" charset="0"/>
                <a:cs typeface="Arial" panose="020B0604020202020204" pitchFamily="34" charset="0"/>
              </a:rPr>
              <a:t>.</a:t>
            </a:r>
          </a:p>
          <a:p>
            <a:r>
              <a:rPr lang="es-AR" sz="2100" dirty="0">
                <a:latin typeface="Arial" panose="020B0604020202020204" pitchFamily="34" charset="0"/>
                <a:cs typeface="Arial" panose="020B0604020202020204" pitchFamily="34" charset="0"/>
              </a:rPr>
              <a:t> </a:t>
            </a:r>
          </a:p>
          <a:p>
            <a:endParaRPr lang="es-A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3253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AR" dirty="0" smtClean="0">
                <a:latin typeface="Arial" panose="020B0604020202020204" pitchFamily="34" charset="0"/>
                <a:cs typeface="Arial" panose="020B0604020202020204" pitchFamily="34" charset="0"/>
              </a:rPr>
              <a:t>Reseña Titulo VI - Ley 27430 – Seguridad Social</a:t>
            </a:r>
            <a:br>
              <a:rPr lang="es-AR" dirty="0" smtClean="0">
                <a:latin typeface="Arial" panose="020B0604020202020204" pitchFamily="34" charset="0"/>
                <a:cs typeface="Arial" panose="020B0604020202020204" pitchFamily="34" charset="0"/>
              </a:rPr>
            </a:b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fontScale="92500" lnSpcReduction="10000"/>
          </a:bodyPr>
          <a:lstStyle/>
          <a:p>
            <a:r>
              <a:rPr lang="es-AR" sz="2000" dirty="0">
                <a:latin typeface="Arial" panose="020B0604020202020204" pitchFamily="34" charset="0"/>
                <a:cs typeface="Arial" panose="020B0604020202020204" pitchFamily="34" charset="0"/>
              </a:rPr>
              <a:t>Luego de realizada la rectificativa de febrero </a:t>
            </a:r>
            <a:r>
              <a:rPr lang="es-AR" sz="2000" dirty="0" smtClean="0">
                <a:latin typeface="Arial" panose="020B0604020202020204" pitchFamily="34" charset="0"/>
                <a:cs typeface="Arial" panose="020B0604020202020204" pitchFamily="34" charset="0"/>
              </a:rPr>
              <a:t>2018, por ejemplo, </a:t>
            </a:r>
            <a:r>
              <a:rPr lang="es-AR" sz="2000" dirty="0">
                <a:latin typeface="Arial" panose="020B0604020202020204" pitchFamily="34" charset="0"/>
                <a:cs typeface="Arial" panose="020B0604020202020204" pitchFamily="34" charset="0"/>
              </a:rPr>
              <a:t>de haberse determinado saldo a favor, (ya que no en todos los casos se genera saldo a favor), en el Sistema de Cuentas </a:t>
            </a:r>
            <a:r>
              <a:rPr lang="es-AR" sz="2000" dirty="0" smtClean="0">
                <a:latin typeface="Arial" panose="020B0604020202020204" pitchFamily="34" charset="0"/>
                <a:cs typeface="Arial" panose="020B0604020202020204" pitchFamily="34" charset="0"/>
              </a:rPr>
              <a:t>Tributarias, </a:t>
            </a:r>
            <a:r>
              <a:rPr lang="es-AR" sz="2000" dirty="0">
                <a:latin typeface="Arial" panose="020B0604020202020204" pitchFamily="34" charset="0"/>
                <a:cs typeface="Arial" panose="020B0604020202020204" pitchFamily="34" charset="0"/>
              </a:rPr>
              <a:t>deberá </a:t>
            </a:r>
            <a:r>
              <a:rPr lang="es-AR" sz="2000" dirty="0" smtClean="0">
                <a:latin typeface="Arial" panose="020B0604020202020204" pitchFamily="34" charset="0"/>
                <a:cs typeface="Arial" panose="020B0604020202020204" pitchFamily="34" charset="0"/>
              </a:rPr>
              <a:t>aparecer </a:t>
            </a:r>
            <a:r>
              <a:rPr lang="es-AR" sz="2000" dirty="0">
                <a:latin typeface="Arial" panose="020B0604020202020204" pitchFamily="34" charset="0"/>
                <a:cs typeface="Arial" panose="020B0604020202020204" pitchFamily="34" charset="0"/>
              </a:rPr>
              <a:t>dicho saldo a favor como de libre disponibilidad</a:t>
            </a:r>
            <a:r>
              <a:rPr lang="es-AR" sz="2000" dirty="0" smtClean="0">
                <a:latin typeface="Arial" panose="020B0604020202020204" pitchFamily="34" charset="0"/>
                <a:cs typeface="Arial" panose="020B0604020202020204" pitchFamily="34" charset="0"/>
              </a:rPr>
              <a:t>.</a:t>
            </a:r>
          </a:p>
          <a:p>
            <a:r>
              <a:rPr lang="es-AR" sz="2000" dirty="0" smtClean="0">
                <a:latin typeface="Arial" panose="020B0604020202020204" pitchFamily="34" charset="0"/>
                <a:cs typeface="Arial" panose="020B0604020202020204" pitchFamily="34" charset="0"/>
              </a:rPr>
              <a:t>Se puede aplicar en cualquier mes subsiguiente ese saldo.</a:t>
            </a:r>
            <a:endParaRPr lang="es-AR" sz="2000" dirty="0">
              <a:latin typeface="Arial" panose="020B0604020202020204" pitchFamily="34" charset="0"/>
              <a:cs typeface="Arial" panose="020B0604020202020204" pitchFamily="34" charset="0"/>
            </a:endParaRPr>
          </a:p>
          <a:p>
            <a:r>
              <a:rPr lang="es-AR" sz="2000" dirty="0" smtClean="0">
                <a:latin typeface="Arial" panose="020B0604020202020204" pitchFamily="34" charset="0"/>
                <a:cs typeface="Arial" panose="020B0604020202020204" pitchFamily="34" charset="0"/>
              </a:rPr>
              <a:t>Al realizar </a:t>
            </a:r>
            <a:r>
              <a:rPr lang="es-AR" sz="2000" dirty="0">
                <a:latin typeface="Arial" panose="020B0604020202020204" pitchFamily="34" charset="0"/>
                <a:cs typeface="Arial" panose="020B0604020202020204" pitchFamily="34" charset="0"/>
              </a:rPr>
              <a:t>la DD.JJ. del F. 931 </a:t>
            </a:r>
            <a:r>
              <a:rPr lang="es-AR" sz="2000" dirty="0" smtClean="0">
                <a:latin typeface="Arial" panose="020B0604020202020204" pitchFamily="34" charset="0"/>
                <a:cs typeface="Arial" panose="020B0604020202020204" pitchFamily="34" charset="0"/>
              </a:rPr>
              <a:t>de cualquier mes siguiente</a:t>
            </a:r>
            <a:r>
              <a:rPr lang="es-AR" sz="2000" dirty="0">
                <a:latin typeface="Arial" panose="020B0604020202020204" pitchFamily="34" charset="0"/>
                <a:cs typeface="Arial" panose="020B0604020202020204" pitchFamily="34" charset="0"/>
              </a:rPr>
              <a:t>, (ejemplo de mayo 2018) , al finalizar de cargar la misma, en totales generales, el aplicativo </a:t>
            </a:r>
            <a:r>
              <a:rPr lang="es-AR" sz="2000" dirty="0" smtClean="0">
                <a:latin typeface="Arial" panose="020B0604020202020204" pitchFamily="34" charset="0"/>
                <a:cs typeface="Arial" panose="020B0604020202020204" pitchFamily="34" charset="0"/>
              </a:rPr>
              <a:t>informará </a:t>
            </a:r>
            <a:r>
              <a:rPr lang="es-AR" sz="2000" dirty="0">
                <a:latin typeface="Arial" panose="020B0604020202020204" pitchFamily="34" charset="0"/>
                <a:cs typeface="Arial" panose="020B0604020202020204" pitchFamily="34" charset="0"/>
              </a:rPr>
              <a:t>el total declarado. Es decir, la suma que arroja el sistema que debería abonar por dicha DD.JJ. del F. 931 y en el campo de Contribuciones de Seguridad Social a Pagar </a:t>
            </a:r>
            <a:r>
              <a:rPr lang="es-AR" sz="2000" dirty="0" smtClean="0">
                <a:latin typeface="Arial" panose="020B0604020202020204" pitchFamily="34" charset="0"/>
                <a:cs typeface="Arial" panose="020B0604020202020204" pitchFamily="34" charset="0"/>
              </a:rPr>
              <a:t>se deberá </a:t>
            </a:r>
            <a:r>
              <a:rPr lang="es-AR" sz="2000" dirty="0">
                <a:latin typeface="Arial" panose="020B0604020202020204" pitchFamily="34" charset="0"/>
                <a:cs typeface="Arial" panose="020B0604020202020204" pitchFamily="34" charset="0"/>
              </a:rPr>
              <a:t>informar la diferencia entre lo que le arroja la DD.JJ. del F. 931 (ejemplo de mayo) que debería pagar y el saldo a favor que surge del Sistema de Cuentas Tributarias como de libre disponibilidad por la rectificativa de febrero y así enviar y abonar el F. 931</a:t>
            </a:r>
          </a:p>
        </p:txBody>
      </p:sp>
    </p:spTree>
    <p:extLst>
      <p:ext uri="{BB962C8B-B14F-4D97-AF65-F5344CB8AC3E}">
        <p14:creationId xmlns:p14="http://schemas.microsoft.com/office/powerpoint/2010/main" val="337835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AR" dirty="0" smtClean="0">
                <a:latin typeface="Arial" panose="020B0604020202020204" pitchFamily="34" charset="0"/>
                <a:cs typeface="Arial" panose="020B0604020202020204" pitchFamily="34" charset="0"/>
              </a:rPr>
              <a:t>Reseña Titulo VI - Ley 27430 – Seguridad Social</a:t>
            </a:r>
            <a:br>
              <a:rPr lang="es-AR" dirty="0" smtClean="0">
                <a:latin typeface="Arial" panose="020B0604020202020204" pitchFamily="34" charset="0"/>
                <a:cs typeface="Arial" panose="020B0604020202020204" pitchFamily="34" charset="0"/>
              </a:rPr>
            </a:b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r>
              <a:rPr lang="es-AR" sz="2000" dirty="0">
                <a:latin typeface="Arial" panose="020B0604020202020204" pitchFamily="34" charset="0"/>
                <a:cs typeface="Arial" panose="020B0604020202020204" pitchFamily="34" charset="0"/>
              </a:rPr>
              <a:t>Con relación al VEP </a:t>
            </a:r>
            <a:r>
              <a:rPr lang="es-AR" sz="2000" dirty="0" smtClean="0">
                <a:latin typeface="Arial" panose="020B0604020202020204" pitchFamily="34" charset="0"/>
                <a:cs typeface="Arial" panose="020B0604020202020204" pitchFamily="34" charset="0"/>
              </a:rPr>
              <a:t>se deberá </a:t>
            </a:r>
            <a:r>
              <a:rPr lang="es-AR" sz="2000" dirty="0">
                <a:latin typeface="Arial" panose="020B0604020202020204" pitchFamily="34" charset="0"/>
                <a:cs typeface="Arial" panose="020B0604020202020204" pitchFamily="34" charset="0"/>
              </a:rPr>
              <a:t>abonar las sumas que surgen de la DD.JJ. del F. 931 para todos los conceptos. Y, con relación, a las contribuciones de seguridad social </a:t>
            </a:r>
            <a:r>
              <a:rPr lang="es-AR" sz="2000" dirty="0" smtClean="0">
                <a:latin typeface="Arial" panose="020B0604020202020204" pitchFamily="34" charset="0"/>
                <a:cs typeface="Arial" panose="020B0604020202020204" pitchFamily="34" charset="0"/>
              </a:rPr>
              <a:t>se deberá </a:t>
            </a:r>
            <a:r>
              <a:rPr lang="es-AR" sz="2000" dirty="0">
                <a:latin typeface="Arial" panose="020B0604020202020204" pitchFamily="34" charset="0"/>
                <a:cs typeface="Arial" panose="020B0604020202020204" pitchFamily="34" charset="0"/>
              </a:rPr>
              <a:t>abonar esa diferencia </a:t>
            </a:r>
            <a:r>
              <a:rPr lang="es-AR" sz="2000" dirty="0" smtClean="0">
                <a:latin typeface="Arial" panose="020B0604020202020204" pitchFamily="34" charset="0"/>
                <a:cs typeface="Arial" panose="020B0604020202020204" pitchFamily="34" charset="0"/>
              </a:rPr>
              <a:t>que se </a:t>
            </a:r>
            <a:r>
              <a:rPr lang="es-AR" sz="2000" dirty="0">
                <a:latin typeface="Arial" panose="020B0604020202020204" pitchFamily="34" charset="0"/>
                <a:cs typeface="Arial" panose="020B0604020202020204" pitchFamily="34" charset="0"/>
              </a:rPr>
              <a:t>indicó en el campo a pagar de contribuciones de seguridad social que restaba la suma de saldo a favor</a:t>
            </a:r>
            <a:r>
              <a:rPr lang="es-AR" sz="2000" dirty="0" smtClean="0">
                <a:latin typeface="Arial" panose="020B0604020202020204" pitchFamily="34" charset="0"/>
                <a:cs typeface="Arial" panose="020B0604020202020204" pitchFamily="34" charset="0"/>
              </a:rPr>
              <a:t>.</a:t>
            </a:r>
          </a:p>
          <a:p>
            <a:r>
              <a:rPr lang="es-AR" sz="2000" dirty="0">
                <a:latin typeface="Arial" panose="020B0604020202020204" pitchFamily="34" charset="0"/>
                <a:cs typeface="Arial" panose="020B0604020202020204" pitchFamily="34" charset="0"/>
              </a:rPr>
              <a:t>Luego, desde el sistema de Cuentas Tributarias, </a:t>
            </a:r>
            <a:r>
              <a:rPr lang="es-AR" sz="2000" dirty="0" smtClean="0">
                <a:latin typeface="Arial" panose="020B0604020202020204" pitchFamily="34" charset="0"/>
                <a:cs typeface="Arial" panose="020B0604020202020204" pitchFamily="34" charset="0"/>
              </a:rPr>
              <a:t>se deberá </a:t>
            </a:r>
            <a:r>
              <a:rPr lang="es-AR" sz="2000" dirty="0">
                <a:latin typeface="Arial" panose="020B0604020202020204" pitchFamily="34" charset="0"/>
                <a:cs typeface="Arial" panose="020B0604020202020204" pitchFamily="34" charset="0"/>
              </a:rPr>
              <a:t>imputar el saldo a favor de febrero 2018 con el saldo deudor que le arroje la DD.JJ. de mayo de </a:t>
            </a:r>
            <a:r>
              <a:rPr lang="es-AR" sz="2000" dirty="0" smtClean="0">
                <a:latin typeface="Arial" panose="020B0604020202020204" pitchFamily="34" charset="0"/>
                <a:cs typeface="Arial" panose="020B0604020202020204" pitchFamily="34" charset="0"/>
              </a:rPr>
              <a:t>2018, por ejemplo.</a:t>
            </a:r>
            <a:endParaRPr lang="es-AR" sz="2000" dirty="0">
              <a:latin typeface="Arial" panose="020B0604020202020204" pitchFamily="34" charset="0"/>
              <a:cs typeface="Arial" panose="020B0604020202020204" pitchFamily="34" charset="0"/>
            </a:endParaRPr>
          </a:p>
          <a:p>
            <a:endParaRPr lang="es-AR" sz="2000" dirty="0">
              <a:latin typeface="Arial" panose="020B0604020202020204" pitchFamily="34" charset="0"/>
              <a:cs typeface="Arial" panose="020B0604020202020204" pitchFamily="34" charset="0"/>
            </a:endParaRPr>
          </a:p>
          <a:p>
            <a:endParaRPr lang="es-A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75748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AR" dirty="0" smtClean="0">
                <a:latin typeface="Arial" panose="020B0604020202020204" pitchFamily="34" charset="0"/>
                <a:cs typeface="Arial" panose="020B0604020202020204" pitchFamily="34" charset="0"/>
              </a:rPr>
              <a:t>Reseña Titulo VI - Ley 27430 – Seguridad Social</a:t>
            </a:r>
            <a:br>
              <a:rPr lang="es-AR" dirty="0" smtClean="0">
                <a:latin typeface="Arial" panose="020B0604020202020204" pitchFamily="34" charset="0"/>
                <a:cs typeface="Arial" panose="020B0604020202020204" pitchFamily="34" charset="0"/>
              </a:rPr>
            </a:b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fontScale="92500" lnSpcReduction="10000"/>
          </a:bodyPr>
          <a:lstStyle/>
          <a:p>
            <a:r>
              <a:rPr lang="es-AR" sz="2000" dirty="0">
                <a:latin typeface="Arial" panose="020B0604020202020204" pitchFamily="34" charset="0"/>
                <a:cs typeface="Arial" panose="020B0604020202020204" pitchFamily="34" charset="0"/>
              </a:rPr>
              <a:t>Para imputar se debe ingresar en la opción "Transacciones". Allí se desplegarán una serie de opciones y deberá ingresar en la opción denominada "</a:t>
            </a:r>
            <a:r>
              <a:rPr lang="es-AR" sz="2000" dirty="0" err="1">
                <a:latin typeface="Arial" panose="020B0604020202020204" pitchFamily="34" charset="0"/>
                <a:cs typeface="Arial" panose="020B0604020202020204" pitchFamily="34" charset="0"/>
              </a:rPr>
              <a:t>Reimputación</a:t>
            </a:r>
            <a:r>
              <a:rPr lang="es-AR" sz="2000" dirty="0">
                <a:latin typeface="Arial" panose="020B0604020202020204" pitchFamily="34" charset="0"/>
                <a:cs typeface="Arial" panose="020B0604020202020204" pitchFamily="34" charset="0"/>
              </a:rPr>
              <a:t> de Pagos Contribuyente". Donde podrá verificar nuevamente el saldo a </a:t>
            </a:r>
            <a:r>
              <a:rPr lang="es-AR" sz="2000" dirty="0" err="1">
                <a:latin typeface="Arial" panose="020B0604020202020204" pitchFamily="34" charset="0"/>
                <a:cs typeface="Arial" panose="020B0604020202020204" pitchFamily="34" charset="0"/>
              </a:rPr>
              <a:t>reimputar</a:t>
            </a:r>
            <a:r>
              <a:rPr lang="es-AR" sz="2000" dirty="0">
                <a:latin typeface="Arial" panose="020B0604020202020204" pitchFamily="34" charset="0"/>
                <a:cs typeface="Arial" panose="020B0604020202020204" pitchFamily="34" charset="0"/>
              </a:rPr>
              <a:t> y se deberá hacer clic en el ícono de actualizar para poder </a:t>
            </a:r>
            <a:r>
              <a:rPr lang="es-AR" sz="2000" dirty="0" err="1">
                <a:latin typeface="Arial" panose="020B0604020202020204" pitchFamily="34" charset="0"/>
                <a:cs typeface="Arial" panose="020B0604020202020204" pitchFamily="34" charset="0"/>
              </a:rPr>
              <a:t>reimputarlo</a:t>
            </a:r>
            <a:r>
              <a:rPr lang="es-AR" sz="2000" dirty="0">
                <a:latin typeface="Arial" panose="020B0604020202020204" pitchFamily="34" charset="0"/>
                <a:cs typeface="Arial" panose="020B0604020202020204" pitchFamily="34" charset="0"/>
              </a:rPr>
              <a:t>.</a:t>
            </a:r>
          </a:p>
          <a:p>
            <a:r>
              <a:rPr lang="es-AR" sz="2000" dirty="0">
                <a:latin typeface="Arial" panose="020B0604020202020204" pitchFamily="34" charset="0"/>
                <a:cs typeface="Arial" panose="020B0604020202020204" pitchFamily="34" charset="0"/>
              </a:rPr>
              <a:t> En la siguiente pantalla, en la parte superior, encontrará la leyenda "Identificación del pago a </a:t>
            </a:r>
            <a:r>
              <a:rPr lang="es-AR" sz="2000" dirty="0" err="1">
                <a:latin typeface="Arial" panose="020B0604020202020204" pitchFamily="34" charset="0"/>
                <a:cs typeface="Arial" panose="020B0604020202020204" pitchFamily="34" charset="0"/>
              </a:rPr>
              <a:t>reimputar</a:t>
            </a:r>
            <a:r>
              <a:rPr lang="es-AR" sz="2000" dirty="0">
                <a:latin typeface="Arial" panose="020B0604020202020204" pitchFamily="34" charset="0"/>
                <a:cs typeface="Arial" panose="020B0604020202020204" pitchFamily="34" charset="0"/>
              </a:rPr>
              <a:t>" donde se verificará el período, el impuesto, el saldo original de la DD.JJ. y el importe del saldo disponible</a:t>
            </a:r>
            <a:r>
              <a:rPr lang="es-AR" sz="2000" dirty="0" smtClean="0">
                <a:latin typeface="Arial" panose="020B0604020202020204" pitchFamily="34" charset="0"/>
                <a:cs typeface="Arial" panose="020B0604020202020204" pitchFamily="34" charset="0"/>
              </a:rPr>
              <a:t>.</a:t>
            </a:r>
            <a:r>
              <a:rPr lang="es-AR" sz="2000" dirty="0">
                <a:latin typeface="Arial" panose="020B0604020202020204" pitchFamily="34" charset="0"/>
                <a:cs typeface="Arial" panose="020B0604020202020204" pitchFamily="34" charset="0"/>
              </a:rPr>
              <a:t> </a:t>
            </a:r>
          </a:p>
          <a:p>
            <a:r>
              <a:rPr lang="es-AR" sz="2000" dirty="0">
                <a:latin typeface="Arial" panose="020B0604020202020204" pitchFamily="34" charset="0"/>
                <a:cs typeface="Arial" panose="020B0604020202020204" pitchFamily="34" charset="0"/>
              </a:rPr>
              <a:t>En la parte inferior de esa misma pantalla se encuentra la leyenda "Obligaciones con Saldo Deudor", consignándose el saldo impago del período mensual al cual se imputará el saldo de libre disponibilidad. Debiendo ingresarse el monto en el campo habilitado y luego cliquear la opción "Actualizar Montos </a:t>
            </a:r>
            <a:r>
              <a:rPr lang="es-AR" sz="2000" dirty="0" err="1">
                <a:latin typeface="Arial" panose="020B0604020202020204" pitchFamily="34" charset="0"/>
                <a:cs typeface="Arial" panose="020B0604020202020204" pitchFamily="34" charset="0"/>
              </a:rPr>
              <a:t>Reimputados</a:t>
            </a:r>
            <a:r>
              <a:rPr lang="es-AR" sz="2000" dirty="0">
                <a:latin typeface="Arial" panose="020B0604020202020204" pitchFamily="34" charset="0"/>
                <a:cs typeface="Arial" panose="020B0604020202020204" pitchFamily="34" charset="0"/>
              </a:rPr>
              <a:t>" y la opción "Confirmar".</a:t>
            </a:r>
          </a:p>
          <a:p>
            <a:endParaRPr lang="es-AR" sz="2000" dirty="0">
              <a:latin typeface="Arial" panose="020B0604020202020204" pitchFamily="34" charset="0"/>
              <a:cs typeface="Arial" panose="020B0604020202020204" pitchFamily="34" charset="0"/>
            </a:endParaRPr>
          </a:p>
          <a:p>
            <a:endParaRPr lang="es-A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4483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341</TotalTime>
  <Words>1365</Words>
  <Application>Microsoft Office PowerPoint</Application>
  <PresentationFormat>Panorámica</PresentationFormat>
  <Paragraphs>72</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Century Gothic</vt:lpstr>
      <vt:lpstr>Wingdings</vt:lpstr>
      <vt:lpstr>Wingdings 3</vt:lpstr>
      <vt:lpstr>Espiral</vt:lpstr>
      <vt:lpstr>Colegio de Graduados en Ciencias Económicas de Tucuman Novedades Laborales y de la Seguridad Social</vt:lpstr>
      <vt:lpstr>Reseña Titulo VI - Ley 27430 – Seguridad Social </vt:lpstr>
      <vt:lpstr>Reseña Titulo VI - Ley 27430 – Seguridad Social </vt:lpstr>
      <vt:lpstr>Reseña Titulo VI - Ley 27430 – Seguridad Social </vt:lpstr>
      <vt:lpstr>Reseña Titulo VI - Ley 27430 – Seguridad Social </vt:lpstr>
      <vt:lpstr>Reseña Titulo VI - Ley 27430 – Seguridad Social </vt:lpstr>
      <vt:lpstr>Reseña Titulo VI - Ley 27430 – Seguridad Social </vt:lpstr>
      <vt:lpstr>Reseña Titulo VI - Ley 27430 – Seguridad Social </vt:lpstr>
      <vt:lpstr>Reseña Titulo VI - Ley 27430 – Seguridad Social </vt:lpstr>
      <vt:lpstr>Reseña Titulo VI - Ley 27430 – Seguridad Social </vt:lpstr>
      <vt:lpstr>Reseña Titulo VI - Ley 27430 – Seguridad Social </vt:lpstr>
      <vt:lpstr>Res MT 168/2018</vt:lpstr>
      <vt:lpstr>Res MT 168/2018</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Colegio de Graduados en Ciencias Económicas de Tucuman Novedades Laborales y de la Seguridad Social</dc:title>
  <dc:creator>Marta</dc:creator>
  <cp:lastModifiedBy>Usuario</cp:lastModifiedBy>
  <cp:revision>29</cp:revision>
  <dcterms:created xsi:type="dcterms:W3CDTF">2018-06-23T15:37:02Z</dcterms:created>
  <dcterms:modified xsi:type="dcterms:W3CDTF">2018-06-26T18:24:10Z</dcterms:modified>
</cp:coreProperties>
</file>