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 id="278" r:id="rId23"/>
    <p:sldId id="279" r:id="rId24"/>
    <p:sldId id="280" r:id="rId25"/>
    <p:sldId id="281" r:id="rId26"/>
    <p:sldId id="282" r:id="rId27"/>
    <p:sldId id="283" r:id="rId28"/>
  </p:sldIdLst>
  <p:sldSz cx="12192000" cy="6858000"/>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5" autoAdjust="0"/>
    <p:restoredTop sz="94660"/>
  </p:normalViewPr>
  <p:slideViewPr>
    <p:cSldViewPr snapToGrid="0">
      <p:cViewPr varScale="1">
        <p:scale>
          <a:sx n="74" d="100"/>
          <a:sy n="74" d="100"/>
        </p:scale>
        <p:origin x="5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A510F25E-34B6-4FD2-BD79-3AE23BA156A4}" type="datetimeFigureOut">
              <a:rPr lang="es-AR" smtClean="0"/>
              <a:t>26/08/2018</a:t>
            </a:fld>
            <a:endParaRPr lang="es-AR"/>
          </a:p>
        </p:txBody>
      </p:sp>
      <p:sp>
        <p:nvSpPr>
          <p:cNvPr id="5" name="Footer Placeholder 4"/>
          <p:cNvSpPr>
            <a:spLocks noGrp="1"/>
          </p:cNvSpPr>
          <p:nvPr>
            <p:ph type="ftr" sz="quarter" idx="11"/>
          </p:nvPr>
        </p:nvSpPr>
        <p:spPr/>
        <p:txBody>
          <a:bodyPr/>
          <a:lstStyle/>
          <a:p>
            <a:endParaRPr lang="es-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AB1AA5C-A4C7-4CE2-A658-4B04E039E5E2}" type="slidenum">
              <a:rPr lang="es-AR" smtClean="0"/>
              <a:t>‹Nº›</a:t>
            </a:fld>
            <a:endParaRPr lang="es-AR"/>
          </a:p>
        </p:txBody>
      </p:sp>
    </p:spTree>
    <p:extLst>
      <p:ext uri="{BB962C8B-B14F-4D97-AF65-F5344CB8AC3E}">
        <p14:creationId xmlns:p14="http://schemas.microsoft.com/office/powerpoint/2010/main" val="1232144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510F25E-34B6-4FD2-BD79-3AE23BA156A4}" type="datetimeFigureOut">
              <a:rPr lang="es-AR" smtClean="0"/>
              <a:t>26/08/2018</a:t>
            </a:fld>
            <a:endParaRPr lang="es-AR"/>
          </a:p>
        </p:txBody>
      </p:sp>
      <p:sp>
        <p:nvSpPr>
          <p:cNvPr id="5" name="Footer Placeholder 4"/>
          <p:cNvSpPr>
            <a:spLocks noGrp="1"/>
          </p:cNvSpPr>
          <p:nvPr>
            <p:ph type="ftr" sz="quarter" idx="11"/>
          </p:nvPr>
        </p:nvSpPr>
        <p:spPr/>
        <p:txBody>
          <a:bodyPr/>
          <a:lstStyle/>
          <a:p>
            <a:endParaRPr lang="es-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AB1AA5C-A4C7-4CE2-A658-4B04E039E5E2}" type="slidenum">
              <a:rPr lang="es-AR" smtClean="0"/>
              <a:t>‹Nº›</a:t>
            </a:fld>
            <a:endParaRPr lang="es-AR"/>
          </a:p>
        </p:txBody>
      </p:sp>
    </p:spTree>
    <p:extLst>
      <p:ext uri="{BB962C8B-B14F-4D97-AF65-F5344CB8AC3E}">
        <p14:creationId xmlns:p14="http://schemas.microsoft.com/office/powerpoint/2010/main" val="1731939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510F25E-34B6-4FD2-BD79-3AE23BA156A4}" type="datetimeFigureOut">
              <a:rPr lang="es-AR" smtClean="0"/>
              <a:t>26/08/2018</a:t>
            </a:fld>
            <a:endParaRPr lang="es-AR"/>
          </a:p>
        </p:txBody>
      </p:sp>
      <p:sp>
        <p:nvSpPr>
          <p:cNvPr id="5" name="Footer Placeholder 4"/>
          <p:cNvSpPr>
            <a:spLocks noGrp="1"/>
          </p:cNvSpPr>
          <p:nvPr>
            <p:ph type="ftr" sz="quarter" idx="11"/>
          </p:nvPr>
        </p:nvSpPr>
        <p:spPr/>
        <p:txBody>
          <a:bodyPr/>
          <a:lstStyle/>
          <a:p>
            <a:endParaRPr lang="es-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AB1AA5C-A4C7-4CE2-A658-4B04E039E5E2}" type="slidenum">
              <a:rPr lang="es-AR" smtClean="0"/>
              <a:t>‹Nº›</a:t>
            </a:fld>
            <a:endParaRPr lang="es-A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886255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A510F25E-34B6-4FD2-BD79-3AE23BA156A4}" type="datetimeFigureOut">
              <a:rPr lang="es-AR" smtClean="0"/>
              <a:t>26/08/2018</a:t>
            </a:fld>
            <a:endParaRPr lang="es-AR"/>
          </a:p>
        </p:txBody>
      </p:sp>
      <p:sp>
        <p:nvSpPr>
          <p:cNvPr id="6" name="Footer Placeholder 5"/>
          <p:cNvSpPr>
            <a:spLocks noGrp="1"/>
          </p:cNvSpPr>
          <p:nvPr>
            <p:ph type="ftr" sz="quarter" idx="11"/>
          </p:nvPr>
        </p:nvSpPr>
        <p:spPr/>
        <p:txBody>
          <a:bodyPr/>
          <a:lstStyle/>
          <a:p>
            <a:endParaRPr lang="es-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B1AA5C-A4C7-4CE2-A658-4B04E039E5E2}" type="slidenum">
              <a:rPr lang="es-AR" smtClean="0"/>
              <a:t>‹Nº›</a:t>
            </a:fld>
            <a:endParaRPr lang="es-AR"/>
          </a:p>
        </p:txBody>
      </p:sp>
    </p:spTree>
    <p:extLst>
      <p:ext uri="{BB962C8B-B14F-4D97-AF65-F5344CB8AC3E}">
        <p14:creationId xmlns:p14="http://schemas.microsoft.com/office/powerpoint/2010/main" val="13819964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A510F25E-34B6-4FD2-BD79-3AE23BA156A4}" type="datetimeFigureOut">
              <a:rPr lang="es-AR" smtClean="0"/>
              <a:t>26/08/2018</a:t>
            </a:fld>
            <a:endParaRPr lang="es-AR"/>
          </a:p>
        </p:txBody>
      </p:sp>
      <p:sp>
        <p:nvSpPr>
          <p:cNvPr id="6" name="Footer Placeholder 5"/>
          <p:cNvSpPr>
            <a:spLocks noGrp="1"/>
          </p:cNvSpPr>
          <p:nvPr>
            <p:ph type="ftr" sz="quarter" idx="11"/>
          </p:nvPr>
        </p:nvSpPr>
        <p:spPr/>
        <p:txBody>
          <a:bodyPr/>
          <a:lstStyle/>
          <a:p>
            <a:endParaRPr lang="es-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B1AA5C-A4C7-4CE2-A658-4B04E039E5E2}" type="slidenum">
              <a:rPr lang="es-AR" smtClean="0"/>
              <a:t>‹Nº›</a:t>
            </a:fld>
            <a:endParaRPr lang="es-A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23244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smtClean="0"/>
              <a:t>Haga clic para modificar el estilo de texto del patrón</a:t>
            </a:r>
          </a:p>
        </p:txBody>
      </p:sp>
      <p:sp>
        <p:nvSpPr>
          <p:cNvPr id="5" name="Date Placeholder 4"/>
          <p:cNvSpPr>
            <a:spLocks noGrp="1"/>
          </p:cNvSpPr>
          <p:nvPr>
            <p:ph type="dt" sz="half" idx="10"/>
          </p:nvPr>
        </p:nvSpPr>
        <p:spPr/>
        <p:txBody>
          <a:bodyPr/>
          <a:lstStyle/>
          <a:p>
            <a:fld id="{A510F25E-34B6-4FD2-BD79-3AE23BA156A4}" type="datetimeFigureOut">
              <a:rPr lang="es-AR" smtClean="0"/>
              <a:t>26/08/2018</a:t>
            </a:fld>
            <a:endParaRPr lang="es-AR"/>
          </a:p>
        </p:txBody>
      </p:sp>
      <p:sp>
        <p:nvSpPr>
          <p:cNvPr id="6" name="Footer Placeholder 5"/>
          <p:cNvSpPr>
            <a:spLocks noGrp="1"/>
          </p:cNvSpPr>
          <p:nvPr>
            <p:ph type="ftr" sz="quarter" idx="11"/>
          </p:nvPr>
        </p:nvSpPr>
        <p:spPr/>
        <p:txBody>
          <a:bodyPr/>
          <a:lstStyle/>
          <a:p>
            <a:endParaRPr lang="es-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B1AA5C-A4C7-4CE2-A658-4B04E039E5E2}" type="slidenum">
              <a:rPr lang="es-AR" smtClean="0"/>
              <a:t>‹Nº›</a:t>
            </a:fld>
            <a:endParaRPr lang="es-AR"/>
          </a:p>
        </p:txBody>
      </p:sp>
    </p:spTree>
    <p:extLst>
      <p:ext uri="{BB962C8B-B14F-4D97-AF65-F5344CB8AC3E}">
        <p14:creationId xmlns:p14="http://schemas.microsoft.com/office/powerpoint/2010/main" val="7625270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510F25E-34B6-4FD2-BD79-3AE23BA156A4}" type="datetimeFigureOut">
              <a:rPr lang="es-AR" smtClean="0"/>
              <a:t>26/08/2018</a:t>
            </a:fld>
            <a:endParaRPr lang="es-AR"/>
          </a:p>
        </p:txBody>
      </p:sp>
      <p:sp>
        <p:nvSpPr>
          <p:cNvPr id="5" name="Footer Placeholder 4"/>
          <p:cNvSpPr>
            <a:spLocks noGrp="1"/>
          </p:cNvSpPr>
          <p:nvPr>
            <p:ph type="ftr" sz="quarter" idx="11"/>
          </p:nvPr>
        </p:nvSpPr>
        <p:spPr/>
        <p:txBody>
          <a:bodyPr/>
          <a:lstStyle/>
          <a:p>
            <a:endParaRPr lang="es-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AB1AA5C-A4C7-4CE2-A658-4B04E039E5E2}" type="slidenum">
              <a:rPr lang="es-AR" smtClean="0"/>
              <a:t>‹Nº›</a:t>
            </a:fld>
            <a:endParaRPr lang="es-AR"/>
          </a:p>
        </p:txBody>
      </p:sp>
    </p:spTree>
    <p:extLst>
      <p:ext uri="{BB962C8B-B14F-4D97-AF65-F5344CB8AC3E}">
        <p14:creationId xmlns:p14="http://schemas.microsoft.com/office/powerpoint/2010/main" val="2864689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510F25E-34B6-4FD2-BD79-3AE23BA156A4}" type="datetimeFigureOut">
              <a:rPr lang="es-AR" smtClean="0"/>
              <a:t>26/08/2018</a:t>
            </a:fld>
            <a:endParaRPr lang="es-AR"/>
          </a:p>
        </p:txBody>
      </p:sp>
      <p:sp>
        <p:nvSpPr>
          <p:cNvPr id="5" name="Footer Placeholder 4"/>
          <p:cNvSpPr>
            <a:spLocks noGrp="1"/>
          </p:cNvSpPr>
          <p:nvPr>
            <p:ph type="ftr" sz="quarter" idx="11"/>
          </p:nvPr>
        </p:nvSpPr>
        <p:spPr/>
        <p:txBody>
          <a:bodyPr/>
          <a:lstStyle/>
          <a:p>
            <a:endParaRPr lang="es-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AB1AA5C-A4C7-4CE2-A658-4B04E039E5E2}" type="slidenum">
              <a:rPr lang="es-AR" smtClean="0"/>
              <a:t>‹Nº›</a:t>
            </a:fld>
            <a:endParaRPr lang="es-AR"/>
          </a:p>
        </p:txBody>
      </p:sp>
    </p:spTree>
    <p:extLst>
      <p:ext uri="{BB962C8B-B14F-4D97-AF65-F5344CB8AC3E}">
        <p14:creationId xmlns:p14="http://schemas.microsoft.com/office/powerpoint/2010/main" val="3509681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510F25E-34B6-4FD2-BD79-3AE23BA156A4}" type="datetimeFigureOut">
              <a:rPr lang="es-AR" smtClean="0"/>
              <a:t>26/08/2018</a:t>
            </a:fld>
            <a:endParaRPr lang="es-AR"/>
          </a:p>
        </p:txBody>
      </p:sp>
      <p:sp>
        <p:nvSpPr>
          <p:cNvPr id="5" name="Footer Placeholder 4"/>
          <p:cNvSpPr>
            <a:spLocks noGrp="1"/>
          </p:cNvSpPr>
          <p:nvPr>
            <p:ph type="ftr" sz="quarter" idx="11"/>
          </p:nvPr>
        </p:nvSpPr>
        <p:spPr/>
        <p:txBody>
          <a:bodyPr/>
          <a:lstStyle/>
          <a:p>
            <a:endParaRPr lang="es-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AB1AA5C-A4C7-4CE2-A658-4B04E039E5E2}" type="slidenum">
              <a:rPr lang="es-AR" smtClean="0"/>
              <a:t>‹Nº›</a:t>
            </a:fld>
            <a:endParaRPr lang="es-AR"/>
          </a:p>
        </p:txBody>
      </p:sp>
    </p:spTree>
    <p:extLst>
      <p:ext uri="{BB962C8B-B14F-4D97-AF65-F5344CB8AC3E}">
        <p14:creationId xmlns:p14="http://schemas.microsoft.com/office/powerpoint/2010/main" val="1731746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510F25E-34B6-4FD2-BD79-3AE23BA156A4}" type="datetimeFigureOut">
              <a:rPr lang="es-AR" smtClean="0"/>
              <a:t>26/08/2018</a:t>
            </a:fld>
            <a:endParaRPr lang="es-AR"/>
          </a:p>
        </p:txBody>
      </p:sp>
      <p:sp>
        <p:nvSpPr>
          <p:cNvPr id="5" name="Footer Placeholder 4"/>
          <p:cNvSpPr>
            <a:spLocks noGrp="1"/>
          </p:cNvSpPr>
          <p:nvPr>
            <p:ph type="ftr" sz="quarter" idx="11"/>
          </p:nvPr>
        </p:nvSpPr>
        <p:spPr/>
        <p:txBody>
          <a:bodyPr/>
          <a:lstStyle/>
          <a:p>
            <a:endParaRPr lang="es-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AB1AA5C-A4C7-4CE2-A658-4B04E039E5E2}" type="slidenum">
              <a:rPr lang="es-AR" smtClean="0"/>
              <a:t>‹Nº›</a:t>
            </a:fld>
            <a:endParaRPr lang="es-AR"/>
          </a:p>
        </p:txBody>
      </p:sp>
    </p:spTree>
    <p:extLst>
      <p:ext uri="{BB962C8B-B14F-4D97-AF65-F5344CB8AC3E}">
        <p14:creationId xmlns:p14="http://schemas.microsoft.com/office/powerpoint/2010/main" val="11079106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A510F25E-34B6-4FD2-BD79-3AE23BA156A4}" type="datetimeFigureOut">
              <a:rPr lang="es-AR" smtClean="0"/>
              <a:t>26/08/2018</a:t>
            </a:fld>
            <a:endParaRPr lang="es-AR"/>
          </a:p>
        </p:txBody>
      </p:sp>
      <p:sp>
        <p:nvSpPr>
          <p:cNvPr id="6" name="Footer Placeholder 5"/>
          <p:cNvSpPr>
            <a:spLocks noGrp="1"/>
          </p:cNvSpPr>
          <p:nvPr>
            <p:ph type="ftr" sz="quarter" idx="11"/>
          </p:nvPr>
        </p:nvSpPr>
        <p:spPr/>
        <p:txBody>
          <a:bodyPr/>
          <a:lstStyle/>
          <a:p>
            <a:endParaRPr lang="es-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AB1AA5C-A4C7-4CE2-A658-4B04E039E5E2}" type="slidenum">
              <a:rPr lang="es-AR" smtClean="0"/>
              <a:t>‹Nº›</a:t>
            </a:fld>
            <a:endParaRPr lang="es-AR"/>
          </a:p>
        </p:txBody>
      </p:sp>
    </p:spTree>
    <p:extLst>
      <p:ext uri="{BB962C8B-B14F-4D97-AF65-F5344CB8AC3E}">
        <p14:creationId xmlns:p14="http://schemas.microsoft.com/office/powerpoint/2010/main" val="664555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510F25E-34B6-4FD2-BD79-3AE23BA156A4}" type="datetimeFigureOut">
              <a:rPr lang="es-AR" smtClean="0"/>
              <a:t>26/08/2018</a:t>
            </a:fld>
            <a:endParaRPr lang="es-AR"/>
          </a:p>
        </p:txBody>
      </p:sp>
      <p:sp>
        <p:nvSpPr>
          <p:cNvPr id="8" name="Footer Placeholder 7"/>
          <p:cNvSpPr>
            <a:spLocks noGrp="1"/>
          </p:cNvSpPr>
          <p:nvPr>
            <p:ph type="ftr" sz="quarter" idx="11"/>
          </p:nvPr>
        </p:nvSpPr>
        <p:spPr/>
        <p:txBody>
          <a:bodyPr/>
          <a:lstStyle/>
          <a:p>
            <a:endParaRPr lang="es-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AB1AA5C-A4C7-4CE2-A658-4B04E039E5E2}" type="slidenum">
              <a:rPr lang="es-AR" smtClean="0"/>
              <a:t>‹Nº›</a:t>
            </a:fld>
            <a:endParaRPr lang="es-AR"/>
          </a:p>
        </p:txBody>
      </p:sp>
    </p:spTree>
    <p:extLst>
      <p:ext uri="{BB962C8B-B14F-4D97-AF65-F5344CB8AC3E}">
        <p14:creationId xmlns:p14="http://schemas.microsoft.com/office/powerpoint/2010/main" val="673143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A510F25E-34B6-4FD2-BD79-3AE23BA156A4}" type="datetimeFigureOut">
              <a:rPr lang="es-AR" smtClean="0"/>
              <a:t>26/08/2018</a:t>
            </a:fld>
            <a:endParaRPr lang="es-AR"/>
          </a:p>
        </p:txBody>
      </p:sp>
      <p:sp>
        <p:nvSpPr>
          <p:cNvPr id="4" name="Footer Placeholder 3"/>
          <p:cNvSpPr>
            <a:spLocks noGrp="1"/>
          </p:cNvSpPr>
          <p:nvPr>
            <p:ph type="ftr" sz="quarter" idx="11"/>
          </p:nvPr>
        </p:nvSpPr>
        <p:spPr/>
        <p:txBody>
          <a:bodyPr/>
          <a:lstStyle/>
          <a:p>
            <a:endParaRPr lang="es-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AB1AA5C-A4C7-4CE2-A658-4B04E039E5E2}" type="slidenum">
              <a:rPr lang="es-AR" smtClean="0"/>
              <a:t>‹Nº›</a:t>
            </a:fld>
            <a:endParaRPr lang="es-AR"/>
          </a:p>
        </p:txBody>
      </p:sp>
    </p:spTree>
    <p:extLst>
      <p:ext uri="{BB962C8B-B14F-4D97-AF65-F5344CB8AC3E}">
        <p14:creationId xmlns:p14="http://schemas.microsoft.com/office/powerpoint/2010/main" val="3438281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10F25E-34B6-4FD2-BD79-3AE23BA156A4}" type="datetimeFigureOut">
              <a:rPr lang="es-AR" smtClean="0"/>
              <a:t>26/08/2018</a:t>
            </a:fld>
            <a:endParaRPr lang="es-AR"/>
          </a:p>
        </p:txBody>
      </p:sp>
      <p:sp>
        <p:nvSpPr>
          <p:cNvPr id="3" name="Footer Placeholder 2"/>
          <p:cNvSpPr>
            <a:spLocks noGrp="1"/>
          </p:cNvSpPr>
          <p:nvPr>
            <p:ph type="ftr" sz="quarter" idx="11"/>
          </p:nvPr>
        </p:nvSpPr>
        <p:spPr/>
        <p:txBody>
          <a:bodyPr/>
          <a:lstStyle/>
          <a:p>
            <a:endParaRPr lang="es-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AB1AA5C-A4C7-4CE2-A658-4B04E039E5E2}" type="slidenum">
              <a:rPr lang="es-AR" smtClean="0"/>
              <a:t>‹Nº›</a:t>
            </a:fld>
            <a:endParaRPr lang="es-AR"/>
          </a:p>
        </p:txBody>
      </p:sp>
    </p:spTree>
    <p:extLst>
      <p:ext uri="{BB962C8B-B14F-4D97-AF65-F5344CB8AC3E}">
        <p14:creationId xmlns:p14="http://schemas.microsoft.com/office/powerpoint/2010/main" val="2875060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510F25E-34B6-4FD2-BD79-3AE23BA156A4}" type="datetimeFigureOut">
              <a:rPr lang="es-AR" smtClean="0"/>
              <a:t>26/08/2018</a:t>
            </a:fld>
            <a:endParaRPr lang="es-AR"/>
          </a:p>
        </p:txBody>
      </p:sp>
      <p:sp>
        <p:nvSpPr>
          <p:cNvPr id="6" name="Footer Placeholder 5"/>
          <p:cNvSpPr>
            <a:spLocks noGrp="1"/>
          </p:cNvSpPr>
          <p:nvPr>
            <p:ph type="ftr" sz="quarter" idx="11"/>
          </p:nvPr>
        </p:nvSpPr>
        <p:spPr/>
        <p:txBody>
          <a:bodyPr/>
          <a:lstStyle/>
          <a:p>
            <a:endParaRPr lang="es-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AB1AA5C-A4C7-4CE2-A658-4B04E039E5E2}" type="slidenum">
              <a:rPr lang="es-AR" smtClean="0"/>
              <a:t>‹Nº›</a:t>
            </a:fld>
            <a:endParaRPr lang="es-AR"/>
          </a:p>
        </p:txBody>
      </p:sp>
    </p:spTree>
    <p:extLst>
      <p:ext uri="{BB962C8B-B14F-4D97-AF65-F5344CB8AC3E}">
        <p14:creationId xmlns:p14="http://schemas.microsoft.com/office/powerpoint/2010/main" val="265437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510F25E-34B6-4FD2-BD79-3AE23BA156A4}" type="datetimeFigureOut">
              <a:rPr lang="es-AR" smtClean="0"/>
              <a:t>26/08/2018</a:t>
            </a:fld>
            <a:endParaRPr lang="es-AR"/>
          </a:p>
        </p:txBody>
      </p:sp>
      <p:sp>
        <p:nvSpPr>
          <p:cNvPr id="6" name="Footer Placeholder 5"/>
          <p:cNvSpPr>
            <a:spLocks noGrp="1"/>
          </p:cNvSpPr>
          <p:nvPr>
            <p:ph type="ftr" sz="quarter" idx="11"/>
          </p:nvPr>
        </p:nvSpPr>
        <p:spPr/>
        <p:txBody>
          <a:bodyPr/>
          <a:lstStyle/>
          <a:p>
            <a:endParaRPr lang="es-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AB1AA5C-A4C7-4CE2-A658-4B04E039E5E2}" type="slidenum">
              <a:rPr lang="es-AR" smtClean="0"/>
              <a:t>‹Nº›</a:t>
            </a:fld>
            <a:endParaRPr lang="es-AR"/>
          </a:p>
        </p:txBody>
      </p:sp>
    </p:spTree>
    <p:extLst>
      <p:ext uri="{BB962C8B-B14F-4D97-AF65-F5344CB8AC3E}">
        <p14:creationId xmlns:p14="http://schemas.microsoft.com/office/powerpoint/2010/main" val="2398494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510F25E-34B6-4FD2-BD79-3AE23BA156A4}" type="datetimeFigureOut">
              <a:rPr lang="es-AR" smtClean="0"/>
              <a:t>26/08/2018</a:t>
            </a:fld>
            <a:endParaRPr lang="es-A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A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AB1AA5C-A4C7-4CE2-A658-4B04E039E5E2}" type="slidenum">
              <a:rPr lang="es-AR" smtClean="0"/>
              <a:t>‹Nº›</a:t>
            </a:fld>
            <a:endParaRPr lang="es-AR"/>
          </a:p>
        </p:txBody>
      </p:sp>
    </p:spTree>
    <p:extLst>
      <p:ext uri="{BB962C8B-B14F-4D97-AF65-F5344CB8AC3E}">
        <p14:creationId xmlns:p14="http://schemas.microsoft.com/office/powerpoint/2010/main" val="2264751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olgestion.errepar.com/sitios/eolgestion/Legislacion/20110807090637247.docxhtml#L_TPS_LN_24241_Art_9001" TargetMode="External"/><Relationship Id="rId2" Type="http://schemas.openxmlformats.org/officeDocument/2006/relationships/hyperlink" Target="http://eolgestion.errepar.com/sitios/eolgestion/Legislacion/20110807090709538.docxhtml#L_TPS_LN_24714_Art_1 L_TPS_L_24714_Art_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eolgestion.errepar.com/sitios/eolgestion/Legislacion/20110807090720761.docxhtml" TargetMode="External"/><Relationship Id="rId2" Type="http://schemas.openxmlformats.org/officeDocument/2006/relationships/hyperlink" Target="http://eolgestion.errepar.com/sitios/eolgestion/Legislacion/20110807090709538.docxhtml"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afip.gob.ar)/"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nfoleg.gov.ar/infolegInternet/anexos/145000-149999/145867/norma.htm" TargetMode="External"/><Relationship Id="rId2" Type="http://schemas.openxmlformats.org/officeDocument/2006/relationships/hyperlink" Target="http://www.cdormarcosfelice.com.ar/ley-24714-regimen-de-asignaciones-familiar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AR" dirty="0" smtClean="0">
                <a:latin typeface="Arial" panose="020B0604020202020204" pitchFamily="34" charset="0"/>
                <a:cs typeface="Arial" panose="020B0604020202020204" pitchFamily="34" charset="0"/>
              </a:rPr>
              <a:t>Novedades Laborales y de la Seguridad Social </a:t>
            </a:r>
            <a:endParaRPr lang="es-AR"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2589212" y="3812146"/>
            <a:ext cx="8915400" cy="2099076"/>
          </a:xfrm>
        </p:spPr>
        <p:txBody>
          <a:bodyPr/>
          <a:lstStyle/>
          <a:p>
            <a:pPr marL="0" indent="0">
              <a:buNone/>
            </a:pPr>
            <a:r>
              <a:rPr lang="es-AR" dirty="0" smtClean="0"/>
              <a:t>Colegio de Graduados en Ciencias Económicas de Tucuman</a:t>
            </a:r>
          </a:p>
          <a:p>
            <a:pPr marL="0" indent="0">
              <a:buNone/>
            </a:pPr>
            <a:r>
              <a:rPr lang="es-AR" dirty="0" smtClean="0"/>
              <a:t>Disertante: </a:t>
            </a:r>
            <a:r>
              <a:rPr lang="es-AR" dirty="0" err="1" smtClean="0"/>
              <a:t>Cra</a:t>
            </a:r>
            <a:r>
              <a:rPr lang="es-AR" dirty="0" smtClean="0"/>
              <a:t> Marta E Alonso de Schulman</a:t>
            </a:r>
          </a:p>
          <a:p>
            <a:pPr marL="0" indent="0">
              <a:buNone/>
            </a:pPr>
            <a:r>
              <a:rPr lang="es-AR" dirty="0" smtClean="0"/>
              <a:t>Fecha: 28 de agosto de </a:t>
            </a:r>
            <a:r>
              <a:rPr lang="es-AR" dirty="0" smtClean="0"/>
              <a:t>2018 </a:t>
            </a:r>
            <a:endParaRPr lang="es-AR" dirty="0"/>
          </a:p>
        </p:txBody>
      </p:sp>
    </p:spTree>
    <p:extLst>
      <p:ext uri="{BB962C8B-B14F-4D97-AF65-F5344CB8AC3E}">
        <p14:creationId xmlns:p14="http://schemas.microsoft.com/office/powerpoint/2010/main" val="37656426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180305"/>
            <a:ext cx="10515600" cy="566670"/>
          </a:xfrm>
        </p:spPr>
        <p:txBody>
          <a:bodyPr>
            <a:normAutofit fontScale="90000"/>
          </a:bodyPr>
          <a:lstStyle/>
          <a:p>
            <a:pPr algn="ctr"/>
            <a:r>
              <a:rPr lang="es-AR" sz="3200" dirty="0" smtClean="0">
                <a:latin typeface="Arial" panose="020B0604020202020204" pitchFamily="34" charset="0"/>
                <a:cs typeface="Arial" panose="020B0604020202020204" pitchFamily="34" charset="0"/>
              </a:rPr>
              <a:t>Asignaciones Familiares – Decreto 702/2018</a:t>
            </a:r>
            <a:endParaRPr lang="es-AR"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862886"/>
            <a:ext cx="10515600" cy="5995114"/>
          </a:xfrm>
        </p:spPr>
        <p:txBody>
          <a:bodyPr>
            <a:noAutofit/>
          </a:bodyPr>
          <a:lstStyle/>
          <a:p>
            <a:pPr marL="0" indent="0">
              <a:buNone/>
            </a:pPr>
            <a:r>
              <a:rPr lang="es-AR" sz="2000" dirty="0" smtClean="0">
                <a:latin typeface="Arial" panose="020B0604020202020204" pitchFamily="34" charset="0"/>
                <a:cs typeface="Arial" panose="020B0604020202020204" pitchFamily="34" charset="0"/>
              </a:rPr>
              <a:t>Considerandos: fecha 26/07/2018</a:t>
            </a:r>
          </a:p>
          <a:p>
            <a:r>
              <a:rPr lang="es-AR" dirty="0">
                <a:latin typeface="Arial" panose="020B0604020202020204" pitchFamily="34" charset="0"/>
                <a:cs typeface="Arial" panose="020B0604020202020204" pitchFamily="34" charset="0"/>
              </a:rPr>
              <a:t>Que el Decreto Nº 1668/12 fijó los límites de ingresos mínimos y máximos aplicables a los beneficiarios de los incisos a) y b) del artículo 1° de la Ley Nº 24.714 y sus modificatorias, como así también el límite máximo individual por parte de cada uno de los integrantes del grupo familiar para la procedencia de la liquidación de las asignaciones familiares, los que verificaron sucesivas modificaciones.</a:t>
            </a:r>
          </a:p>
          <a:p>
            <a:r>
              <a:rPr lang="es-AR" b="1" dirty="0">
                <a:latin typeface="Arial" panose="020B0604020202020204" pitchFamily="34" charset="0"/>
                <a:cs typeface="Arial" panose="020B0604020202020204" pitchFamily="34" charset="0"/>
              </a:rPr>
              <a:t>Que la Ley Nº 24.714 sus modificatorias y complementarias relaciona los ingresos a considerar para el pago de asignaciones familiares con las definiciones propias del Sistema Integrado Previsional Argentino (SIPA), fijadas en los artículos 6º y 9º de la Ley Nº 24.241 y sus modificatorias.</a:t>
            </a:r>
            <a:endParaRPr lang="es-AR" dirty="0">
              <a:latin typeface="Arial" panose="020B0604020202020204" pitchFamily="34" charset="0"/>
              <a:cs typeface="Arial" panose="020B0604020202020204" pitchFamily="34" charset="0"/>
            </a:endParaRPr>
          </a:p>
          <a:p>
            <a:r>
              <a:rPr lang="es-AR" b="1" dirty="0">
                <a:latin typeface="Arial" panose="020B0604020202020204" pitchFamily="34" charset="0"/>
                <a:cs typeface="Arial" panose="020B0604020202020204" pitchFamily="34" charset="0"/>
              </a:rPr>
              <a:t>Que en consecuencia, resulta conveniente asociar el valor del límite de ingresos mínimo habilitante para la liquidación de asignaciones familiares, con el valor de la base imponible mínima previsional. Más aún teniendo en cuenta que el Sistema de Asignaciones Familiares, en su faz contributiva, tiene como fuente primordial de financiamiento a las contribuciones patronales y está fundado en los principios de reparto.</a:t>
            </a:r>
            <a:endParaRPr lang="es-AR" dirty="0">
              <a:latin typeface="Arial" panose="020B0604020202020204" pitchFamily="34" charset="0"/>
              <a:cs typeface="Arial" panose="020B0604020202020204" pitchFamily="34" charset="0"/>
            </a:endParaRPr>
          </a:p>
          <a:p>
            <a:r>
              <a:rPr lang="es-AR" b="1" dirty="0">
                <a:latin typeface="Arial" panose="020B0604020202020204" pitchFamily="34" charset="0"/>
                <a:cs typeface="Arial" panose="020B0604020202020204" pitchFamily="34" charset="0"/>
              </a:rPr>
              <a:t>Que, dicha adecuación, deviene necesaria con el fin de evitar la eventual captación indebida de prestaciones de la seguridad social cuando los importes de las remuneraciones son declarados por el empleador en forma ilegítima, por un monto inferior al citado mínimo.</a:t>
            </a:r>
          </a:p>
          <a:p>
            <a:endParaRPr lang="es-AR"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6440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39427"/>
          </a:xfrm>
        </p:spPr>
        <p:txBody>
          <a:bodyPr>
            <a:normAutofit/>
          </a:bodyPr>
          <a:lstStyle/>
          <a:p>
            <a:pPr algn="ctr"/>
            <a:r>
              <a:rPr lang="es-AR" sz="3200" dirty="0" smtClean="0">
                <a:latin typeface="Arial" panose="020B0604020202020204" pitchFamily="34" charset="0"/>
                <a:cs typeface="Arial" panose="020B0604020202020204" pitchFamily="34" charset="0"/>
              </a:rPr>
              <a:t>Asignaciones Familiares – Decreto 702/2018</a:t>
            </a:r>
            <a:endParaRPr lang="es-AR"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862886"/>
            <a:ext cx="10515600" cy="5995114"/>
          </a:xfrm>
        </p:spPr>
        <p:txBody>
          <a:bodyPr>
            <a:noAutofit/>
          </a:bodyPr>
          <a:lstStyle/>
          <a:p>
            <a:pPr marL="0" indent="0">
              <a:buNone/>
            </a:pPr>
            <a:r>
              <a:rPr lang="es-AR" sz="2000" dirty="0" smtClean="0">
                <a:latin typeface="Arial" panose="020B0604020202020204" pitchFamily="34" charset="0"/>
                <a:cs typeface="Arial" panose="020B0604020202020204" pitchFamily="34" charset="0"/>
              </a:rPr>
              <a:t>Considerandos:</a:t>
            </a:r>
          </a:p>
          <a:p>
            <a:pPr marL="0" indent="0">
              <a:buNone/>
            </a:pPr>
            <a:endParaRPr lang="es-AR" sz="2000" dirty="0" smtClean="0">
              <a:latin typeface="Arial" panose="020B0604020202020204" pitchFamily="34" charset="0"/>
              <a:cs typeface="Arial" panose="020B0604020202020204" pitchFamily="34" charset="0"/>
            </a:endParaRPr>
          </a:p>
          <a:p>
            <a:r>
              <a:rPr lang="es-AR" sz="2000" b="1" dirty="0">
                <a:latin typeface="Arial" panose="020B0604020202020204" pitchFamily="34" charset="0"/>
                <a:cs typeface="Arial" panose="020B0604020202020204" pitchFamily="34" charset="0"/>
              </a:rPr>
              <a:t>Que la Ley N° 27.160 en su artículo 6° establece que un mismo titular no podrá recibir prestaciones del régimen de asignaciones familiares y a la vez aplicar la deducción especial por hijo o cónyuge prevista en el Impuesto a las Ganancias, por lo que resulta necesario adecuar los valores del límite máximo de ingresos para poder percibir asignaciones a fin de que la misma contingencia no sea cubierta dos veces a través de diferentes regímenes</a:t>
            </a:r>
            <a:r>
              <a:rPr lang="es-AR" sz="2000" dirty="0">
                <a:latin typeface="Arial" panose="020B0604020202020204" pitchFamily="34" charset="0"/>
                <a:cs typeface="Arial" panose="020B0604020202020204" pitchFamily="34" charset="0"/>
              </a:rPr>
              <a:t>.</a:t>
            </a:r>
          </a:p>
          <a:p>
            <a:r>
              <a:rPr lang="es-AR" sz="2000" b="1" dirty="0">
                <a:latin typeface="Arial" panose="020B0604020202020204" pitchFamily="34" charset="0"/>
                <a:cs typeface="Arial" panose="020B0604020202020204" pitchFamily="34" charset="0"/>
              </a:rPr>
              <a:t>Que en este sentido, corresponde adecuar el límite máximo de ingresos a considerar a fin de determinar el derecho a la percepción de asignaciones </a:t>
            </a:r>
            <a:r>
              <a:rPr lang="es-AR" sz="2000" b="1" dirty="0" smtClean="0">
                <a:latin typeface="Arial" panose="020B0604020202020204" pitchFamily="34" charset="0"/>
                <a:cs typeface="Arial" panose="020B0604020202020204" pitchFamily="34" charset="0"/>
              </a:rPr>
              <a:t>familiares.</a:t>
            </a:r>
          </a:p>
          <a:p>
            <a:endParaRPr lang="es-AR" sz="2000" b="1" dirty="0">
              <a:latin typeface="Arial" panose="020B0604020202020204" pitchFamily="34" charset="0"/>
              <a:cs typeface="Arial" panose="020B0604020202020204" pitchFamily="34" charset="0"/>
            </a:endParaRPr>
          </a:p>
          <a:p>
            <a:r>
              <a:rPr lang="es-AR" sz="2000" b="1" dirty="0">
                <a:latin typeface="Arial" panose="020B0604020202020204" pitchFamily="34" charset="0"/>
                <a:cs typeface="Arial" panose="020B0604020202020204" pitchFamily="34" charset="0"/>
              </a:rPr>
              <a:t>Que, por otro lado, el ESTADO NACIONAL debe velar por el uso eficiente de los recursos públicos, desalentando aquellas conductas de los empleadores que impliquen una sustracción a sus obligaciones y en consecuencia un perjuicio para el régimen y sus </a:t>
            </a:r>
            <a:r>
              <a:rPr lang="es-AR" sz="2000" b="1" dirty="0" smtClean="0">
                <a:latin typeface="Arial" panose="020B0604020202020204" pitchFamily="34" charset="0"/>
                <a:cs typeface="Arial" panose="020B0604020202020204" pitchFamily="34" charset="0"/>
              </a:rPr>
              <a:t>beneficiarios.</a:t>
            </a:r>
            <a:endParaRPr lang="es-AR"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3491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39427"/>
          </a:xfrm>
        </p:spPr>
        <p:txBody>
          <a:bodyPr>
            <a:normAutofit/>
          </a:bodyPr>
          <a:lstStyle/>
          <a:p>
            <a:pPr algn="ctr"/>
            <a:r>
              <a:rPr lang="es-AR" sz="3200" dirty="0" smtClean="0">
                <a:latin typeface="Arial" panose="020B0604020202020204" pitchFamily="34" charset="0"/>
                <a:cs typeface="Arial" panose="020B0604020202020204" pitchFamily="34" charset="0"/>
              </a:rPr>
              <a:t>Asignaciones Familiares – Decreto 702/2018</a:t>
            </a:r>
            <a:endParaRPr lang="es-AR"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862886"/>
            <a:ext cx="10515600" cy="5995114"/>
          </a:xfrm>
        </p:spPr>
        <p:txBody>
          <a:bodyPr>
            <a:noAutofit/>
          </a:bodyPr>
          <a:lstStyle/>
          <a:p>
            <a:pPr marL="0" indent="0">
              <a:buNone/>
            </a:pPr>
            <a:endParaRPr lang="es-AR" sz="2000" dirty="0" smtClean="0">
              <a:latin typeface="Arial" panose="020B0604020202020204" pitchFamily="34" charset="0"/>
              <a:cs typeface="Arial" panose="020B0604020202020204" pitchFamily="34" charset="0"/>
            </a:endParaRPr>
          </a:p>
          <a:p>
            <a:pPr marL="0" indent="0">
              <a:buNone/>
            </a:pPr>
            <a:r>
              <a:rPr lang="es-AR" sz="2000" dirty="0" smtClean="0">
                <a:latin typeface="Arial" panose="020B0604020202020204" pitchFamily="34" charset="0"/>
                <a:cs typeface="Arial" panose="020B0604020202020204" pitchFamily="34" charset="0"/>
              </a:rPr>
              <a:t>Considerandos:</a:t>
            </a:r>
          </a:p>
          <a:p>
            <a:pPr marL="0" indent="0">
              <a:buNone/>
            </a:pPr>
            <a:endParaRPr lang="es-AR" sz="2000" dirty="0" smtClean="0">
              <a:latin typeface="Arial" panose="020B0604020202020204" pitchFamily="34" charset="0"/>
              <a:cs typeface="Arial" panose="020B0604020202020204" pitchFamily="34" charset="0"/>
            </a:endParaRPr>
          </a:p>
          <a:p>
            <a:pPr marL="0" indent="0">
              <a:buNone/>
            </a:pPr>
            <a:r>
              <a:rPr lang="es-AR" sz="2000" b="1" dirty="0">
                <a:latin typeface="Arial" panose="020B0604020202020204" pitchFamily="34" charset="0"/>
                <a:cs typeface="Arial" panose="020B0604020202020204" pitchFamily="34" charset="0"/>
              </a:rPr>
              <a:t>Que entonces, atendiendo el carácter contributivo y de reparto del régimen, corresponde definir que en los casos en que la presentación de Declaraciones Juradas por parte del empleador se realice respecto de períodos vencidos de la correspondiente obligación mensual y esta determine por tanto el pago de períodos retroactivos de asignaciones familiares, las mismas serán abonadas por la ADMINISTRACIÓN NACIONAL DE LA SEGURIDAD SOCIAL (ANSES), en la primera liquidación disponible, una vez verificado el ingreso de los aportes y/o las contribuciones patronales correspondientes.</a:t>
            </a:r>
            <a:endParaRPr lang="es-AR" sz="2000" dirty="0">
              <a:latin typeface="Arial" panose="020B0604020202020204" pitchFamily="34" charset="0"/>
              <a:cs typeface="Arial" panose="020B0604020202020204" pitchFamily="34" charset="0"/>
            </a:endParaRPr>
          </a:p>
          <a:p>
            <a:pPr marL="0" indent="0">
              <a:buNone/>
            </a:pPr>
            <a:endParaRPr lang="es-AR"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80030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39427"/>
          </a:xfrm>
        </p:spPr>
        <p:txBody>
          <a:bodyPr>
            <a:normAutofit/>
          </a:bodyPr>
          <a:lstStyle/>
          <a:p>
            <a:pPr algn="ctr"/>
            <a:r>
              <a:rPr lang="es-AR" sz="3200" dirty="0" smtClean="0">
                <a:latin typeface="Arial" panose="020B0604020202020204" pitchFamily="34" charset="0"/>
                <a:cs typeface="Arial" panose="020B0604020202020204" pitchFamily="34" charset="0"/>
              </a:rPr>
              <a:t>Asignaciones Familiares – Decreto 702/2018</a:t>
            </a:r>
            <a:endParaRPr lang="es-AR"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236372"/>
            <a:ext cx="10515600" cy="5621628"/>
          </a:xfrm>
        </p:spPr>
        <p:txBody>
          <a:bodyPr>
            <a:noAutofit/>
          </a:bodyPr>
          <a:lstStyle/>
          <a:p>
            <a:pPr marL="0" indent="0">
              <a:buNone/>
            </a:pPr>
            <a:r>
              <a:rPr lang="es-AR" sz="2000" dirty="0" smtClean="0">
                <a:latin typeface="Arial" panose="020B0604020202020204" pitchFamily="34" charset="0"/>
                <a:cs typeface="Arial" panose="020B0604020202020204" pitchFamily="34" charset="0"/>
              </a:rPr>
              <a:t>Articulado:</a:t>
            </a:r>
          </a:p>
          <a:p>
            <a:pPr marL="0" indent="0">
              <a:buNone/>
            </a:pPr>
            <a:endParaRPr lang="es-AR" sz="2000" dirty="0" smtClean="0">
              <a:latin typeface="Arial" panose="020B0604020202020204" pitchFamily="34" charset="0"/>
              <a:cs typeface="Arial" panose="020B0604020202020204" pitchFamily="34" charset="0"/>
            </a:endParaRPr>
          </a:p>
          <a:p>
            <a:r>
              <a:rPr lang="es-AR" sz="2000" b="1" dirty="0">
                <a:latin typeface="Arial" panose="020B0604020202020204" pitchFamily="34" charset="0"/>
                <a:cs typeface="Arial" panose="020B0604020202020204" pitchFamily="34" charset="0"/>
              </a:rPr>
              <a:t>Art. 1 -</a:t>
            </a:r>
            <a:r>
              <a:rPr lang="es-AR" sz="2000" dirty="0">
                <a:latin typeface="Arial" panose="020B0604020202020204" pitchFamily="34" charset="0"/>
                <a:cs typeface="Arial" panose="020B0604020202020204" pitchFamily="34" charset="0"/>
              </a:rPr>
              <a:t> </a:t>
            </a:r>
            <a:r>
              <a:rPr lang="es-AR" sz="2000" dirty="0" err="1">
                <a:latin typeface="Arial" panose="020B0604020202020204" pitchFamily="34" charset="0"/>
                <a:cs typeface="Arial" panose="020B0604020202020204" pitchFamily="34" charset="0"/>
              </a:rPr>
              <a:t>Establécese</a:t>
            </a:r>
            <a:r>
              <a:rPr lang="es-AR" sz="2000" dirty="0">
                <a:latin typeface="Arial" panose="020B0604020202020204" pitchFamily="34" charset="0"/>
                <a:cs typeface="Arial" panose="020B0604020202020204" pitchFamily="34" charset="0"/>
              </a:rPr>
              <a:t> que los límites mínimo y máximo de ingresos aplicables a los beneficiarios de los incisos a) y b) del </a:t>
            </a:r>
            <a:r>
              <a:rPr lang="es-AR" sz="2000" u="sng" dirty="0">
                <a:latin typeface="Arial" panose="020B0604020202020204" pitchFamily="34" charset="0"/>
                <a:cs typeface="Arial" panose="020B0604020202020204" pitchFamily="34" charset="0"/>
                <a:hlinkClick r:id="rId2"/>
              </a:rPr>
              <a:t>artículo 1 de la ley 24714</a:t>
            </a:r>
            <a:r>
              <a:rPr lang="es-AR" sz="2000" dirty="0">
                <a:latin typeface="Arial" panose="020B0604020202020204" pitchFamily="34" charset="0"/>
                <a:cs typeface="Arial" panose="020B0604020202020204" pitchFamily="34" charset="0"/>
              </a:rPr>
              <a:t> y sus modificatorias, correspondientes al grupo familiar definido en el decreto 1667/2012, serán de una (1) vez la base imponible mínima previsional prevista en el </a:t>
            </a:r>
            <a:r>
              <a:rPr lang="es-AR" sz="2000" u="sng" dirty="0">
                <a:latin typeface="Arial" panose="020B0604020202020204" pitchFamily="34" charset="0"/>
                <a:cs typeface="Arial" panose="020B0604020202020204" pitchFamily="34" charset="0"/>
                <a:hlinkClick r:id="rId3"/>
              </a:rPr>
              <a:t>artículo 9 de la ley 24241</a:t>
            </a:r>
            <a:r>
              <a:rPr lang="es-AR" sz="2000" dirty="0">
                <a:latin typeface="Arial" panose="020B0604020202020204" pitchFamily="34" charset="0"/>
                <a:cs typeface="Arial" panose="020B0604020202020204" pitchFamily="34" charset="0"/>
              </a:rPr>
              <a:t> sus modificatorias y complementarias </a:t>
            </a:r>
            <a:r>
              <a:rPr lang="es-AR" sz="2000" b="1" dirty="0">
                <a:latin typeface="Arial" panose="020B0604020202020204" pitchFamily="34" charset="0"/>
                <a:cs typeface="Arial" panose="020B0604020202020204" pitchFamily="34" charset="0"/>
              </a:rPr>
              <a:t>de pesos ochenta y tres mil novecientos diecisiete ($ 83.917) respectivamente</a:t>
            </a:r>
            <a:r>
              <a:rPr lang="es-AR" sz="2000" dirty="0" smtClean="0">
                <a:latin typeface="Arial" panose="020B0604020202020204" pitchFamily="34" charset="0"/>
                <a:cs typeface="Arial" panose="020B0604020202020204" pitchFamily="34" charset="0"/>
              </a:rPr>
              <a:t>.</a:t>
            </a:r>
          </a:p>
          <a:p>
            <a:endParaRPr lang="es-AR" sz="2000" dirty="0">
              <a:latin typeface="Arial" panose="020B0604020202020204" pitchFamily="34" charset="0"/>
              <a:cs typeface="Arial" panose="020B0604020202020204" pitchFamily="34" charset="0"/>
            </a:endParaRPr>
          </a:p>
          <a:p>
            <a:r>
              <a:rPr lang="es-AR" sz="2000" b="1" dirty="0">
                <a:latin typeface="Arial" panose="020B0604020202020204" pitchFamily="34" charset="0"/>
                <a:cs typeface="Arial" panose="020B0604020202020204" pitchFamily="34" charset="0"/>
              </a:rPr>
              <a:t>Art. 2 -</a:t>
            </a:r>
            <a:r>
              <a:rPr lang="es-AR" sz="2000" dirty="0">
                <a:latin typeface="Arial" panose="020B0604020202020204" pitchFamily="34" charset="0"/>
                <a:cs typeface="Arial" panose="020B0604020202020204" pitchFamily="34" charset="0"/>
              </a:rPr>
              <a:t> La percepción de un ingreso superior a pesos cuarenta y un mil novecientos cincuenta y nueve </a:t>
            </a:r>
            <a:r>
              <a:rPr lang="es-AR" sz="2000" b="1" dirty="0">
                <a:latin typeface="Arial" panose="020B0604020202020204" pitchFamily="34" charset="0"/>
                <a:cs typeface="Arial" panose="020B0604020202020204" pitchFamily="34" charset="0"/>
              </a:rPr>
              <a:t>($ 41.959</a:t>
            </a:r>
            <a:r>
              <a:rPr lang="es-AR" sz="2000" dirty="0">
                <a:latin typeface="Arial" panose="020B0604020202020204" pitchFamily="34" charset="0"/>
                <a:cs typeface="Arial" panose="020B0604020202020204" pitchFamily="34" charset="0"/>
              </a:rPr>
              <a:t>) por parte de uno (1) de los integrantes del grupo familiar excluye a dicho grupo del cobro de las asignaciones familiares, aun cuando la suma de sus ingresos no supere el tope máximo establecido en el artículo 1 del presente.</a:t>
            </a:r>
          </a:p>
          <a:p>
            <a:pPr marL="0" indent="0">
              <a:buNone/>
            </a:pPr>
            <a:endParaRPr lang="es-AR"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9743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39427"/>
          </a:xfrm>
        </p:spPr>
        <p:txBody>
          <a:bodyPr>
            <a:normAutofit/>
          </a:bodyPr>
          <a:lstStyle/>
          <a:p>
            <a:pPr algn="ctr"/>
            <a:r>
              <a:rPr lang="es-AR" sz="3200" dirty="0" smtClean="0">
                <a:latin typeface="Arial" panose="020B0604020202020204" pitchFamily="34" charset="0"/>
                <a:cs typeface="Arial" panose="020B0604020202020204" pitchFamily="34" charset="0"/>
              </a:rPr>
              <a:t>Asignaciones Familiares – Decreto 702/2018</a:t>
            </a:r>
            <a:endParaRPr lang="es-AR"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287886"/>
            <a:ext cx="10515600" cy="5570113"/>
          </a:xfrm>
        </p:spPr>
        <p:txBody>
          <a:bodyPr>
            <a:noAutofit/>
          </a:bodyPr>
          <a:lstStyle/>
          <a:p>
            <a:pPr marL="0" indent="0">
              <a:buNone/>
            </a:pPr>
            <a:r>
              <a:rPr lang="es-AR" sz="2000" dirty="0" smtClean="0">
                <a:latin typeface="Arial" panose="020B0604020202020204" pitchFamily="34" charset="0"/>
                <a:cs typeface="Arial" panose="020B0604020202020204" pitchFamily="34" charset="0"/>
              </a:rPr>
              <a:t>Articulado:</a:t>
            </a:r>
          </a:p>
          <a:p>
            <a:r>
              <a:rPr lang="es-AR" sz="2000" b="1" dirty="0">
                <a:latin typeface="Arial" panose="020B0604020202020204" pitchFamily="34" charset="0"/>
                <a:cs typeface="Arial" panose="020B0604020202020204" pitchFamily="34" charset="0"/>
              </a:rPr>
              <a:t>Art. 3 -</a:t>
            </a:r>
            <a:r>
              <a:rPr lang="es-AR" sz="2000" dirty="0">
                <a:latin typeface="Arial" panose="020B0604020202020204" pitchFamily="34" charset="0"/>
                <a:cs typeface="Arial" panose="020B0604020202020204" pitchFamily="34" charset="0"/>
              </a:rPr>
              <a:t> Los límites mínimo y máximo de ingresos previstos en la </a:t>
            </a:r>
            <a:r>
              <a:rPr lang="es-AR" sz="2000" u="sng" dirty="0">
                <a:latin typeface="Arial" panose="020B0604020202020204" pitchFamily="34" charset="0"/>
                <a:cs typeface="Arial" panose="020B0604020202020204" pitchFamily="34" charset="0"/>
                <a:hlinkClick r:id="rId2"/>
              </a:rPr>
              <a:t>ley 24714</a:t>
            </a:r>
            <a:r>
              <a:rPr lang="es-AR" sz="2000" dirty="0">
                <a:latin typeface="Arial" panose="020B0604020202020204" pitchFamily="34" charset="0"/>
                <a:cs typeface="Arial" panose="020B0604020202020204" pitchFamily="34" charset="0"/>
              </a:rPr>
              <a:t> sus modificatorias y complementarias para el cálculo del ingreso familiar no resultan aplicables para la determinación del valor de la asignación por maternidad correspondiente a la trabajadora.</a:t>
            </a:r>
          </a:p>
          <a:p>
            <a:r>
              <a:rPr lang="es-AR" sz="2000" b="1" dirty="0">
                <a:latin typeface="Arial" panose="020B0604020202020204" pitchFamily="34" charset="0"/>
                <a:cs typeface="Arial" panose="020B0604020202020204" pitchFamily="34" charset="0"/>
              </a:rPr>
              <a:t>Art. 4 -</a:t>
            </a:r>
            <a:r>
              <a:rPr lang="es-AR" sz="2000" dirty="0">
                <a:latin typeface="Arial" panose="020B0604020202020204" pitchFamily="34" charset="0"/>
                <a:cs typeface="Arial" panose="020B0604020202020204" pitchFamily="34" charset="0"/>
              </a:rPr>
              <a:t> El límite mínimo de ingresos previsto en el artículo 1 no resulta aplicable a los beneficiarios de la prestación por desempleo establecida en la </a:t>
            </a:r>
            <a:r>
              <a:rPr lang="es-AR" sz="2000" u="sng" dirty="0">
                <a:latin typeface="Arial" panose="020B0604020202020204" pitchFamily="34" charset="0"/>
                <a:cs typeface="Arial" panose="020B0604020202020204" pitchFamily="34" charset="0"/>
                <a:hlinkClick r:id="rId3"/>
              </a:rPr>
              <a:t>ley 24013</a:t>
            </a:r>
            <a:r>
              <a:rPr lang="es-AR" sz="2000" dirty="0">
                <a:latin typeface="Arial" panose="020B0604020202020204" pitchFamily="34" charset="0"/>
                <a:cs typeface="Arial" panose="020B0604020202020204" pitchFamily="34" charset="0"/>
              </a:rPr>
              <a:t>.</a:t>
            </a:r>
          </a:p>
          <a:p>
            <a:pPr marL="0" indent="0">
              <a:buNone/>
            </a:pPr>
            <a:endParaRPr lang="es-AR" sz="2000" dirty="0">
              <a:latin typeface="Arial" panose="020B0604020202020204" pitchFamily="34" charset="0"/>
              <a:cs typeface="Arial" panose="020B0604020202020204" pitchFamily="34" charset="0"/>
            </a:endParaRPr>
          </a:p>
          <a:p>
            <a:r>
              <a:rPr lang="es-AR" sz="2000" b="1" dirty="0">
                <a:latin typeface="Arial" panose="020B0604020202020204" pitchFamily="34" charset="0"/>
                <a:cs typeface="Arial" panose="020B0604020202020204" pitchFamily="34" charset="0"/>
              </a:rPr>
              <a:t>Art. 8 -</a:t>
            </a:r>
            <a:r>
              <a:rPr lang="es-AR" sz="2000" dirty="0">
                <a:latin typeface="Arial" panose="020B0604020202020204" pitchFamily="34" charset="0"/>
                <a:cs typeface="Arial" panose="020B0604020202020204" pitchFamily="34" charset="0"/>
              </a:rPr>
              <a:t> La Administración Federal de Ingresos Públicos (AFIP) y el Ministerio de Trabajo, Empleo y Seguridad Social, en conjunto con la Administración Nacional de la Seguridad Social (</a:t>
            </a:r>
            <a:r>
              <a:rPr lang="es-AR" sz="2000" dirty="0" err="1">
                <a:latin typeface="Arial" panose="020B0604020202020204" pitchFamily="34" charset="0"/>
                <a:cs typeface="Arial" panose="020B0604020202020204" pitchFamily="34" charset="0"/>
              </a:rPr>
              <a:t>ANSeS</a:t>
            </a:r>
            <a:r>
              <a:rPr lang="es-AR" sz="2000" dirty="0">
                <a:latin typeface="Arial" panose="020B0604020202020204" pitchFamily="34" charset="0"/>
                <a:cs typeface="Arial" panose="020B0604020202020204" pitchFamily="34" charset="0"/>
              </a:rPr>
              <a:t>) y en el ámbito de sus respectivas competencias, realizarán actividades de contralor sobre empleadores y contribuyentes.</a:t>
            </a:r>
          </a:p>
          <a:p>
            <a:r>
              <a:rPr lang="es-AR" sz="2000" b="1" dirty="0">
                <a:latin typeface="Arial" panose="020B0604020202020204" pitchFamily="34" charset="0"/>
                <a:cs typeface="Arial" panose="020B0604020202020204" pitchFamily="34" charset="0"/>
              </a:rPr>
              <a:t>Art. 9 -</a:t>
            </a:r>
            <a:r>
              <a:rPr lang="es-AR" sz="2000" dirty="0">
                <a:latin typeface="Arial" panose="020B0604020202020204" pitchFamily="34" charset="0"/>
                <a:cs typeface="Arial" panose="020B0604020202020204" pitchFamily="34" charset="0"/>
              </a:rPr>
              <a:t> El presente decreto comenzará a regir para las asignaciones familiares que se perciban durante el mes de setiembre de 2018.</a:t>
            </a:r>
          </a:p>
          <a:p>
            <a:pPr marL="0" indent="0">
              <a:buNone/>
            </a:pPr>
            <a:endParaRPr lang="es-AR" sz="2000" dirty="0" smtClean="0">
              <a:latin typeface="Arial" panose="020B0604020202020204" pitchFamily="34" charset="0"/>
              <a:cs typeface="Arial" panose="020B0604020202020204" pitchFamily="34" charset="0"/>
            </a:endParaRPr>
          </a:p>
          <a:p>
            <a:endParaRPr lang="es-AR" sz="2000" b="1" dirty="0"/>
          </a:p>
        </p:txBody>
      </p:sp>
    </p:spTree>
    <p:extLst>
      <p:ext uri="{BB962C8B-B14F-4D97-AF65-F5344CB8AC3E}">
        <p14:creationId xmlns:p14="http://schemas.microsoft.com/office/powerpoint/2010/main" val="6521982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39427"/>
          </a:xfrm>
        </p:spPr>
        <p:txBody>
          <a:bodyPr>
            <a:normAutofit/>
          </a:bodyPr>
          <a:lstStyle/>
          <a:p>
            <a:pPr algn="ctr"/>
            <a:r>
              <a:rPr lang="es-AR" sz="3200" dirty="0" smtClean="0">
                <a:latin typeface="Arial" panose="020B0604020202020204" pitchFamily="34" charset="0"/>
                <a:cs typeface="Arial" panose="020B0604020202020204" pitchFamily="34" charset="0"/>
              </a:rPr>
              <a:t>Asignaciones Familiares – Decreto 702/2018</a:t>
            </a:r>
            <a:endParaRPr lang="es-AR"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862886"/>
            <a:ext cx="10515600" cy="5995114"/>
          </a:xfrm>
        </p:spPr>
        <p:txBody>
          <a:bodyPr>
            <a:noAutofit/>
          </a:bodyPr>
          <a:lstStyle/>
          <a:p>
            <a:endParaRPr lang="es-AR" sz="2000" b="1" dirty="0" smtClean="0"/>
          </a:p>
          <a:p>
            <a:pPr marL="0" indent="0">
              <a:buNone/>
            </a:pPr>
            <a:r>
              <a:rPr lang="es-AR" sz="2000" b="1" dirty="0" smtClean="0">
                <a:latin typeface="Arial" panose="020B0604020202020204" pitchFamily="34" charset="0"/>
                <a:cs typeface="Arial" panose="020B0604020202020204" pitchFamily="34" charset="0"/>
              </a:rPr>
              <a:t>Anexos:</a:t>
            </a:r>
          </a:p>
          <a:p>
            <a:endParaRPr lang="es-AR" sz="2000" b="1" dirty="0">
              <a:latin typeface="Arial" panose="020B0604020202020204" pitchFamily="34" charset="0"/>
              <a:cs typeface="Arial" panose="020B0604020202020204" pitchFamily="34" charset="0"/>
            </a:endParaRPr>
          </a:p>
          <a:p>
            <a:pPr marL="0" indent="0">
              <a:buNone/>
            </a:pPr>
            <a:r>
              <a:rPr lang="es-AR" sz="2000" b="1" dirty="0" smtClean="0">
                <a:latin typeface="Arial" panose="020B0604020202020204" pitchFamily="34" charset="0"/>
                <a:cs typeface="Arial" panose="020B0604020202020204" pitchFamily="34" charset="0"/>
              </a:rPr>
              <a:t>Explicita los valores con: </a:t>
            </a:r>
          </a:p>
          <a:p>
            <a:r>
              <a:rPr lang="es-AR" sz="2000" b="1" dirty="0" smtClean="0">
                <a:latin typeface="Arial" panose="020B0604020202020204" pitchFamily="34" charset="0"/>
                <a:cs typeface="Arial" panose="020B0604020202020204" pitchFamily="34" charset="0"/>
              </a:rPr>
              <a:t>Ingreso </a:t>
            </a:r>
            <a:r>
              <a:rPr lang="es-AR" sz="2000" b="1" dirty="0" err="1" smtClean="0">
                <a:latin typeface="Arial" panose="020B0604020202020204" pitchFamily="34" charset="0"/>
                <a:cs typeface="Arial" panose="020B0604020202020204" pitchFamily="34" charset="0"/>
              </a:rPr>
              <a:t>minimos</a:t>
            </a:r>
            <a:r>
              <a:rPr lang="es-AR" sz="2000" b="1" dirty="0" smtClean="0">
                <a:latin typeface="Arial" panose="020B0604020202020204" pitchFamily="34" charset="0"/>
                <a:cs typeface="Arial" panose="020B0604020202020204" pitchFamily="34" charset="0"/>
              </a:rPr>
              <a:t> de grupo familiar: MINIMO IMPONIBLE PREVISIONAL $2.816,14 (VIGENTE PAA JUNIO JULIO AGOSTO 2018)</a:t>
            </a:r>
          </a:p>
          <a:p>
            <a:endParaRPr lang="es-AR" sz="2000" b="1" dirty="0">
              <a:latin typeface="Arial" panose="020B0604020202020204" pitchFamily="34" charset="0"/>
              <a:cs typeface="Arial" panose="020B0604020202020204" pitchFamily="34" charset="0"/>
            </a:endParaRPr>
          </a:p>
          <a:p>
            <a:r>
              <a:rPr lang="es-AR" sz="2000" b="1" dirty="0" smtClean="0">
                <a:latin typeface="Arial" panose="020B0604020202020204" pitchFamily="34" charset="0"/>
                <a:cs typeface="Arial" panose="020B0604020202020204" pitchFamily="34" charset="0"/>
              </a:rPr>
              <a:t>Ingresos máximos de grupo familiar: $ 83.917.-</a:t>
            </a:r>
          </a:p>
          <a:p>
            <a:endParaRPr lang="es-AR" sz="2000" b="1" dirty="0">
              <a:latin typeface="Arial" panose="020B0604020202020204" pitchFamily="34" charset="0"/>
              <a:cs typeface="Arial" panose="020B0604020202020204" pitchFamily="34" charset="0"/>
            </a:endParaRPr>
          </a:p>
          <a:p>
            <a:r>
              <a:rPr lang="es-AR" sz="2000" b="1" dirty="0" smtClean="0">
                <a:latin typeface="Arial" panose="020B0604020202020204" pitchFamily="34" charset="0"/>
                <a:cs typeface="Arial" panose="020B0604020202020204" pitchFamily="34" charset="0"/>
              </a:rPr>
              <a:t>Tope máximo por cada integrante de grupo familiar: $ 41.959.-</a:t>
            </a:r>
          </a:p>
          <a:p>
            <a:endParaRPr lang="es-AR" sz="2000" b="1" dirty="0">
              <a:latin typeface="Arial" panose="020B0604020202020204" pitchFamily="34" charset="0"/>
              <a:cs typeface="Arial" panose="020B0604020202020204" pitchFamily="34" charset="0"/>
            </a:endParaRPr>
          </a:p>
          <a:p>
            <a:r>
              <a:rPr lang="es-AR" sz="2000" b="1" dirty="0" smtClean="0">
                <a:latin typeface="Arial" panose="020B0604020202020204" pitchFamily="34" charset="0"/>
                <a:cs typeface="Arial" panose="020B0604020202020204" pitchFamily="34" charset="0"/>
              </a:rPr>
              <a:t>Elimina las zonas diferenciales para las AAFF de pago único, de pago mensual y de pago anual ayuda escolar.</a:t>
            </a:r>
          </a:p>
          <a:p>
            <a:r>
              <a:rPr lang="es-AR" sz="2000" b="1" dirty="0" smtClean="0">
                <a:latin typeface="Arial" panose="020B0604020202020204" pitchFamily="34" charset="0"/>
                <a:cs typeface="Arial" panose="020B0604020202020204" pitchFamily="34" charset="0"/>
              </a:rPr>
              <a:t>Deja Zona diferenciales para hijo </a:t>
            </a:r>
            <a:r>
              <a:rPr lang="es-AR" sz="2000" b="1" dirty="0" err="1" smtClean="0">
                <a:latin typeface="Arial" panose="020B0604020202020204" pitchFamily="34" charset="0"/>
                <a:cs typeface="Arial" panose="020B0604020202020204" pitchFamily="34" charset="0"/>
              </a:rPr>
              <a:t>discpacitado</a:t>
            </a:r>
            <a:r>
              <a:rPr lang="es-AR" sz="2000" b="1" dirty="0" smtClean="0">
                <a:latin typeface="Arial" panose="020B0604020202020204" pitchFamily="34" charset="0"/>
                <a:cs typeface="Arial" panose="020B0604020202020204" pitchFamily="34" charset="0"/>
              </a:rPr>
              <a:t> y ayuda escolar hijo discapacitado.</a:t>
            </a:r>
            <a:endParaRPr lang="es-AR"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88099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39427"/>
          </a:xfrm>
        </p:spPr>
        <p:txBody>
          <a:bodyPr>
            <a:normAutofit/>
          </a:bodyPr>
          <a:lstStyle/>
          <a:p>
            <a:pPr algn="ctr"/>
            <a:r>
              <a:rPr lang="es-AR" sz="3200" dirty="0" smtClean="0">
                <a:latin typeface="Arial" panose="020B0604020202020204" pitchFamily="34" charset="0"/>
                <a:cs typeface="Arial" panose="020B0604020202020204" pitchFamily="34" charset="0"/>
              </a:rPr>
              <a:t>Asignaciones Familiares – Decreto 723/2018</a:t>
            </a:r>
            <a:endParaRPr lang="es-AR"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2215166"/>
            <a:ext cx="10515600" cy="3335628"/>
          </a:xfrm>
        </p:spPr>
        <p:txBody>
          <a:bodyPr>
            <a:noAutofit/>
          </a:bodyPr>
          <a:lstStyle/>
          <a:p>
            <a:r>
              <a:rPr lang="es-AR" sz="2400" b="1" dirty="0" smtClean="0">
                <a:latin typeface="Arial" panose="020B0604020202020204" pitchFamily="34" charset="0"/>
                <a:cs typeface="Arial" panose="020B0604020202020204" pitchFamily="34" charset="0"/>
              </a:rPr>
              <a:t>Fecha 03/08/2018</a:t>
            </a:r>
          </a:p>
          <a:p>
            <a:endParaRPr lang="es-AR" sz="2400" b="1" dirty="0"/>
          </a:p>
          <a:p>
            <a:r>
              <a:rPr lang="es-AR" sz="2400" dirty="0">
                <a:latin typeface="Arial" panose="020B0604020202020204" pitchFamily="34" charset="0"/>
                <a:cs typeface="Arial" panose="020B0604020202020204" pitchFamily="34" charset="0"/>
              </a:rPr>
              <a:t>ARTÍCULO 1°.- </a:t>
            </a:r>
            <a:r>
              <a:rPr lang="es-AR" sz="2400" dirty="0" err="1">
                <a:latin typeface="Arial" panose="020B0604020202020204" pitchFamily="34" charset="0"/>
                <a:cs typeface="Arial" panose="020B0604020202020204" pitchFamily="34" charset="0"/>
              </a:rPr>
              <a:t>Suspéndese</a:t>
            </a:r>
            <a:r>
              <a:rPr lang="es-AR" sz="2400" dirty="0">
                <a:latin typeface="Arial" panose="020B0604020202020204" pitchFamily="34" charset="0"/>
                <a:cs typeface="Arial" panose="020B0604020202020204" pitchFamily="34" charset="0"/>
              </a:rPr>
              <a:t> por el plazo de TREINTA (30) días, la </a:t>
            </a:r>
            <a:r>
              <a:rPr lang="es-AR" sz="2400" b="1" i="1" u="sng" dirty="0">
                <a:latin typeface="Arial" panose="020B0604020202020204" pitchFamily="34" charset="0"/>
                <a:cs typeface="Arial" panose="020B0604020202020204" pitchFamily="34" charset="0"/>
              </a:rPr>
              <a:t>aplicación de las modificaciones sobre las zonas diferenciales </a:t>
            </a:r>
            <a:r>
              <a:rPr lang="es-AR" sz="2400" dirty="0">
                <a:latin typeface="Arial" panose="020B0604020202020204" pitchFamily="34" charset="0"/>
                <a:cs typeface="Arial" panose="020B0604020202020204" pitchFamily="34" charset="0"/>
              </a:rPr>
              <a:t>que regulan el pago de montos especiales de asignaciones familiares, previstas en el Decreto Nº 702/18.</a:t>
            </a:r>
          </a:p>
          <a:p>
            <a:pPr marL="0" indent="0">
              <a:buNone/>
            </a:pPr>
            <a:endParaRPr lang="es-AR" sz="2400" b="1" dirty="0" smtClean="0"/>
          </a:p>
        </p:txBody>
      </p:sp>
    </p:spTree>
    <p:extLst>
      <p:ext uri="{BB962C8B-B14F-4D97-AF65-F5344CB8AC3E}">
        <p14:creationId xmlns:p14="http://schemas.microsoft.com/office/powerpoint/2010/main" val="17283427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39427"/>
          </a:xfrm>
        </p:spPr>
        <p:txBody>
          <a:bodyPr>
            <a:normAutofit/>
          </a:bodyPr>
          <a:lstStyle/>
          <a:p>
            <a:pPr algn="ctr"/>
            <a:r>
              <a:rPr lang="es-AR" sz="3200" dirty="0" smtClean="0">
                <a:latin typeface="Arial" panose="020B0604020202020204" pitchFamily="34" charset="0"/>
                <a:cs typeface="Arial" panose="020B0604020202020204" pitchFamily="34" charset="0"/>
              </a:rPr>
              <a:t>Asignaciones Familiares – Res </a:t>
            </a:r>
            <a:r>
              <a:rPr lang="es-AR" sz="3200" dirty="0" err="1" smtClean="0">
                <a:latin typeface="Arial" panose="020B0604020202020204" pitchFamily="34" charset="0"/>
                <a:cs typeface="Arial" panose="020B0604020202020204" pitchFamily="34" charset="0"/>
              </a:rPr>
              <a:t>ANSeS</a:t>
            </a:r>
            <a:r>
              <a:rPr lang="es-AR" sz="3200" dirty="0" smtClean="0">
                <a:latin typeface="Arial" panose="020B0604020202020204" pitchFamily="34" charset="0"/>
                <a:cs typeface="Arial" panose="020B0604020202020204" pitchFamily="34" charset="0"/>
              </a:rPr>
              <a:t> 125/2018</a:t>
            </a:r>
            <a:endParaRPr lang="es-AR"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352283"/>
            <a:ext cx="10515600" cy="5035638"/>
          </a:xfrm>
        </p:spPr>
        <p:txBody>
          <a:bodyPr>
            <a:noAutofit/>
          </a:bodyPr>
          <a:lstStyle/>
          <a:p>
            <a:pPr marL="0" indent="0">
              <a:buNone/>
            </a:pPr>
            <a:r>
              <a:rPr lang="es-AR" sz="2000" b="1" dirty="0" smtClean="0">
                <a:latin typeface="Arial" panose="020B0604020202020204" pitchFamily="34" charset="0"/>
                <a:cs typeface="Arial" panose="020B0604020202020204" pitchFamily="34" charset="0"/>
              </a:rPr>
              <a:t>Fecha 21/08/2018</a:t>
            </a:r>
            <a:endParaRPr lang="es-AR" sz="2000" b="1" dirty="0">
              <a:latin typeface="Arial" panose="020B0604020202020204" pitchFamily="34" charset="0"/>
              <a:cs typeface="Arial" panose="020B0604020202020204" pitchFamily="34" charset="0"/>
            </a:endParaRPr>
          </a:p>
          <a:p>
            <a:pPr marL="0" indent="0">
              <a:buNone/>
            </a:pPr>
            <a:r>
              <a:rPr lang="es-AR" sz="2000" b="1" dirty="0" smtClean="0">
                <a:latin typeface="Arial" panose="020B0604020202020204" pitchFamily="34" charset="0"/>
                <a:cs typeface="Arial" panose="020B0604020202020204" pitchFamily="34" charset="0"/>
              </a:rPr>
              <a:t>Considerandos:</a:t>
            </a:r>
          </a:p>
          <a:p>
            <a:r>
              <a:rPr lang="es-AR" sz="2000" b="1" dirty="0">
                <a:latin typeface="Arial" panose="020B0604020202020204" pitchFamily="34" charset="0"/>
                <a:cs typeface="Arial" panose="020B0604020202020204" pitchFamily="34" charset="0"/>
              </a:rPr>
              <a:t>Que el artículo 1° del Decreto N° 702/2018 estableció los límites mínimo y máximo de ingresos aplicables a los beneficiarios de los incisos a) y b) del artículo 1° de la Ley N° 24.714 y sus modificatorias, que serán de UNA (1) vez la base imponible mínima previsional prevista en el artículo 9° de la Ley N° 24.241, sus modificatorias y complementarias, y de PESOS OCHENTA Y TRES MIL NOVECIENTOS DIECISIETE ($83.917.-), respectivamente</a:t>
            </a:r>
            <a:r>
              <a:rPr lang="es-AR" sz="2000" b="1" dirty="0" smtClean="0">
                <a:latin typeface="Arial" panose="020B0604020202020204" pitchFamily="34" charset="0"/>
                <a:cs typeface="Arial" panose="020B0604020202020204" pitchFamily="34" charset="0"/>
              </a:rPr>
              <a:t>.</a:t>
            </a:r>
          </a:p>
          <a:p>
            <a:r>
              <a:rPr lang="es-AR" sz="2000" b="1" dirty="0">
                <a:latin typeface="Arial" panose="020B0604020202020204" pitchFamily="34" charset="0"/>
                <a:cs typeface="Arial" panose="020B0604020202020204" pitchFamily="34" charset="0"/>
              </a:rPr>
              <a:t>Que mediante Nota N° NO-2018-37597586-ANSES-DPR#ANSES, la Dirección Previsional dependiente de la Dirección General de Diseño de Normas y Procesos de esta ANSES, informó que la base mínima para el cálculo de los aportes y contribuciones al Sistema Integrado Previsional Argentino (SIPA), aplicable a partir del mes de septiembre de 2018 es de $3.004,25 (TRES MIL CUATRO PESOS CON VEINTICINCO CENTAVOS).</a:t>
            </a:r>
            <a:endParaRPr lang="es-AR" sz="2000" dirty="0">
              <a:latin typeface="Arial" panose="020B0604020202020204" pitchFamily="34" charset="0"/>
              <a:cs typeface="Arial" panose="020B0604020202020204" pitchFamily="34" charset="0"/>
            </a:endParaRPr>
          </a:p>
          <a:p>
            <a:endParaRPr lang="es-AR" sz="2000" dirty="0">
              <a:latin typeface="Arial" panose="020B0604020202020204" pitchFamily="34" charset="0"/>
              <a:cs typeface="Arial" panose="020B0604020202020204" pitchFamily="34" charset="0"/>
            </a:endParaRPr>
          </a:p>
          <a:p>
            <a:endParaRPr lang="es-AR" sz="2000" b="1" dirty="0" smtClean="0"/>
          </a:p>
          <a:p>
            <a:endParaRPr lang="es-AR" sz="2000" b="1" dirty="0"/>
          </a:p>
          <a:p>
            <a:pPr marL="0" indent="0">
              <a:buNone/>
            </a:pPr>
            <a:endParaRPr lang="es-AR" sz="2000" b="1" dirty="0" smtClean="0"/>
          </a:p>
        </p:txBody>
      </p:sp>
    </p:spTree>
    <p:extLst>
      <p:ext uri="{BB962C8B-B14F-4D97-AF65-F5344CB8AC3E}">
        <p14:creationId xmlns:p14="http://schemas.microsoft.com/office/powerpoint/2010/main" val="4199972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39427"/>
          </a:xfrm>
        </p:spPr>
        <p:txBody>
          <a:bodyPr>
            <a:normAutofit/>
          </a:bodyPr>
          <a:lstStyle/>
          <a:p>
            <a:pPr algn="ctr"/>
            <a:r>
              <a:rPr lang="es-AR" sz="3200" dirty="0" smtClean="0">
                <a:latin typeface="Arial" panose="020B0604020202020204" pitchFamily="34" charset="0"/>
                <a:cs typeface="Arial" panose="020B0604020202020204" pitchFamily="34" charset="0"/>
              </a:rPr>
              <a:t>Asignaciones Familiares – Res </a:t>
            </a:r>
            <a:r>
              <a:rPr lang="es-AR" sz="3200" dirty="0" err="1" smtClean="0">
                <a:latin typeface="Arial" panose="020B0604020202020204" pitchFamily="34" charset="0"/>
                <a:cs typeface="Arial" panose="020B0604020202020204" pitchFamily="34" charset="0"/>
              </a:rPr>
              <a:t>ANSeS</a:t>
            </a:r>
            <a:r>
              <a:rPr lang="es-AR" sz="3200" dirty="0" smtClean="0">
                <a:latin typeface="Arial" panose="020B0604020202020204" pitchFamily="34" charset="0"/>
                <a:cs typeface="Arial" panose="020B0604020202020204" pitchFamily="34" charset="0"/>
              </a:rPr>
              <a:t> 125/2018</a:t>
            </a:r>
            <a:endParaRPr lang="es-AR"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2215165"/>
            <a:ext cx="10515600" cy="4172755"/>
          </a:xfrm>
        </p:spPr>
        <p:txBody>
          <a:bodyPr>
            <a:noAutofit/>
          </a:bodyPr>
          <a:lstStyle/>
          <a:p>
            <a:pPr marL="0" indent="0">
              <a:buNone/>
            </a:pPr>
            <a:r>
              <a:rPr lang="es-AR" sz="2000" b="1" dirty="0" smtClean="0">
                <a:latin typeface="Arial" panose="020B0604020202020204" pitchFamily="34" charset="0"/>
                <a:cs typeface="Arial" panose="020B0604020202020204" pitchFamily="34" charset="0"/>
              </a:rPr>
              <a:t>Fecha 21/08/2018</a:t>
            </a:r>
          </a:p>
          <a:p>
            <a:pPr marL="0" indent="0">
              <a:buNone/>
            </a:pPr>
            <a:endParaRPr lang="es-AR" sz="2000" b="1" dirty="0">
              <a:latin typeface="Arial" panose="020B0604020202020204" pitchFamily="34" charset="0"/>
              <a:cs typeface="Arial" panose="020B0604020202020204" pitchFamily="34" charset="0"/>
            </a:endParaRPr>
          </a:p>
          <a:p>
            <a:pPr marL="0" indent="0">
              <a:buNone/>
            </a:pPr>
            <a:endParaRPr lang="es-AR" sz="2000" b="1" dirty="0" smtClean="0">
              <a:latin typeface="Arial" panose="020B0604020202020204" pitchFamily="34" charset="0"/>
              <a:cs typeface="Arial" panose="020B0604020202020204" pitchFamily="34" charset="0"/>
            </a:endParaRPr>
          </a:p>
          <a:p>
            <a:pPr marL="0" indent="0">
              <a:buNone/>
            </a:pPr>
            <a:r>
              <a:rPr lang="es-AR" sz="2000" b="1" dirty="0" smtClean="0">
                <a:latin typeface="Arial" panose="020B0604020202020204" pitchFamily="34" charset="0"/>
                <a:cs typeface="Arial" panose="020B0604020202020204" pitchFamily="34" charset="0"/>
              </a:rPr>
              <a:t>Articulado aprueba y en Anexo publica nuevos topes, rangos y montos vigentes para setiembre, octubre y noviembre de 2019.</a:t>
            </a:r>
          </a:p>
          <a:p>
            <a:pPr marL="0" indent="0">
              <a:buNone/>
            </a:pPr>
            <a:r>
              <a:rPr lang="es-AR" sz="2000" b="1" dirty="0" smtClean="0">
                <a:latin typeface="Arial" panose="020B0604020202020204" pitchFamily="34" charset="0"/>
                <a:cs typeface="Arial" panose="020B0604020202020204" pitchFamily="34" charset="0"/>
              </a:rPr>
              <a:t>Restableciendo el esquema de las zonas diferenciales.</a:t>
            </a:r>
            <a:endParaRPr lang="es-AR"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402499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39427"/>
          </a:xfrm>
        </p:spPr>
        <p:txBody>
          <a:bodyPr>
            <a:normAutofit fontScale="90000"/>
          </a:bodyPr>
          <a:lstStyle/>
          <a:p>
            <a:pPr algn="ctr"/>
            <a:r>
              <a:rPr lang="es-AR" sz="3200" b="1" dirty="0" smtClean="0"/>
              <a:t/>
            </a:r>
            <a:br>
              <a:rPr lang="es-AR" sz="3200" b="1" dirty="0" smtClean="0"/>
            </a:br>
            <a:r>
              <a:rPr lang="es-AR" sz="3600" b="1" dirty="0" smtClean="0">
                <a:latin typeface="Arial" panose="020B0604020202020204" pitchFamily="34" charset="0"/>
                <a:cs typeface="Arial" panose="020B0604020202020204" pitchFamily="34" charset="0"/>
              </a:rPr>
              <a:t>RESOLUCIÓN </a:t>
            </a:r>
            <a:r>
              <a:rPr lang="es-AR" sz="3600" b="1" dirty="0">
                <a:latin typeface="Arial" panose="020B0604020202020204" pitchFamily="34" charset="0"/>
                <a:cs typeface="Arial" panose="020B0604020202020204" pitchFamily="34" charset="0"/>
              </a:rPr>
              <a:t>(CNTCP) 1/2018 </a:t>
            </a:r>
            <a:r>
              <a:rPr lang="es-AR" sz="3600" dirty="0">
                <a:latin typeface="Arial" panose="020B0604020202020204" pitchFamily="34" charset="0"/>
                <a:cs typeface="Arial" panose="020B0604020202020204" pitchFamily="34" charset="0"/>
              </a:rPr>
              <a:t/>
            </a:r>
            <a:br>
              <a:rPr lang="es-AR" sz="3600" dirty="0">
                <a:latin typeface="Arial" panose="020B0604020202020204" pitchFamily="34" charset="0"/>
                <a:cs typeface="Arial" panose="020B0604020202020204" pitchFamily="34" charset="0"/>
              </a:rPr>
            </a:br>
            <a:endParaRPr lang="es-AR" sz="36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596981"/>
            <a:ext cx="10515600" cy="4790940"/>
          </a:xfrm>
        </p:spPr>
        <p:txBody>
          <a:bodyPr>
            <a:noAutofit/>
          </a:bodyPr>
          <a:lstStyle/>
          <a:p>
            <a:pPr marL="0" indent="0">
              <a:buNone/>
            </a:pPr>
            <a:r>
              <a:rPr lang="es-AR" sz="2000" dirty="0" smtClean="0">
                <a:latin typeface="Arial" panose="020B0604020202020204" pitchFamily="34" charset="0"/>
                <a:cs typeface="Arial" panose="020B0604020202020204" pitchFamily="34" charset="0"/>
              </a:rPr>
              <a:t>BO 21/08/2018 VIGENCIA 21/08/2018</a:t>
            </a:r>
          </a:p>
          <a:p>
            <a:pPr marL="0" indent="0">
              <a:buNone/>
            </a:pPr>
            <a:r>
              <a:rPr lang="es-AR" sz="2000" dirty="0" smtClean="0">
                <a:latin typeface="Arial" panose="020B0604020202020204" pitchFamily="34" charset="0"/>
                <a:cs typeface="Arial" panose="020B0604020202020204" pitchFamily="34" charset="0"/>
              </a:rPr>
              <a:t>Considerandos:</a:t>
            </a:r>
          </a:p>
          <a:p>
            <a:r>
              <a:rPr lang="es-AR" sz="2000" dirty="0">
                <a:latin typeface="Arial" panose="020B0604020202020204" pitchFamily="34" charset="0"/>
                <a:cs typeface="Arial" panose="020B0604020202020204" pitchFamily="34" charset="0"/>
              </a:rPr>
              <a:t>Que el plazo de vigencia del acuerdo alcanzado se extiende por el período comprendido entre el </a:t>
            </a:r>
            <a:r>
              <a:rPr lang="es-AR" sz="2000" b="1" dirty="0">
                <a:latin typeface="Arial" panose="020B0604020202020204" pitchFamily="34" charset="0"/>
                <a:cs typeface="Arial" panose="020B0604020202020204" pitchFamily="34" charset="0"/>
              </a:rPr>
              <a:t>1° de junio de 2018 </a:t>
            </a:r>
            <a:r>
              <a:rPr lang="es-AR" sz="2000" dirty="0">
                <a:latin typeface="Arial" panose="020B0604020202020204" pitchFamily="34" charset="0"/>
                <a:cs typeface="Arial" panose="020B0604020202020204" pitchFamily="34" charset="0"/>
              </a:rPr>
              <a:t>hasta el 31 de mayo de 2019.</a:t>
            </a:r>
          </a:p>
          <a:p>
            <a:pPr marL="0" indent="0">
              <a:buNone/>
            </a:pPr>
            <a:r>
              <a:rPr lang="es-AR" sz="2000" dirty="0">
                <a:latin typeface="Arial" panose="020B0604020202020204" pitchFamily="34" charset="0"/>
                <a:cs typeface="Arial" panose="020B0604020202020204" pitchFamily="34" charset="0"/>
              </a:rPr>
              <a:t> </a:t>
            </a:r>
          </a:p>
          <a:p>
            <a:r>
              <a:rPr lang="es-AR" sz="2000" dirty="0">
                <a:latin typeface="Arial" panose="020B0604020202020204" pitchFamily="34" charset="0"/>
                <a:cs typeface="Arial" panose="020B0604020202020204" pitchFamily="34" charset="0"/>
              </a:rPr>
              <a:t>Que a través del citado Acuerdo, las partes han coincidido en otorgar un incremento salarial del 12% a partir del </a:t>
            </a:r>
            <a:r>
              <a:rPr lang="es-AR" sz="2000" b="1" dirty="0">
                <a:latin typeface="Arial" panose="020B0604020202020204" pitchFamily="34" charset="0"/>
                <a:cs typeface="Arial" panose="020B0604020202020204" pitchFamily="34" charset="0"/>
              </a:rPr>
              <a:t>1° de julio de 2018</a:t>
            </a:r>
            <a:r>
              <a:rPr lang="es-AR" sz="2000" dirty="0">
                <a:latin typeface="Arial" panose="020B0604020202020204" pitchFamily="34" charset="0"/>
                <a:cs typeface="Arial" panose="020B0604020202020204" pitchFamily="34" charset="0"/>
              </a:rPr>
              <a:t>, del 5% a partir del 1° de septiembre de 2018, del 5% a partir del 1° de diciembre de 2018 y del 3% a partir del 1° de marzo de 2019.</a:t>
            </a:r>
          </a:p>
          <a:p>
            <a:pPr marL="0" indent="0">
              <a:buNone/>
            </a:pPr>
            <a:r>
              <a:rPr lang="es-AR" sz="2000" dirty="0">
                <a:latin typeface="Arial" panose="020B0604020202020204" pitchFamily="34" charset="0"/>
                <a:cs typeface="Arial" panose="020B0604020202020204" pitchFamily="34" charset="0"/>
              </a:rPr>
              <a:t> </a:t>
            </a:r>
          </a:p>
          <a:p>
            <a:r>
              <a:rPr lang="es-AR" sz="2000" dirty="0">
                <a:latin typeface="Arial" panose="020B0604020202020204" pitchFamily="34" charset="0"/>
                <a:cs typeface="Arial" panose="020B0604020202020204" pitchFamily="34" charset="0"/>
              </a:rPr>
              <a:t>Que todos los incrementos acordados no resultan acumulativos y se deberán calcular sobre los salarios mínimos establecidos por la Resolución CNTCP N° 2/17.</a:t>
            </a:r>
          </a:p>
          <a:p>
            <a:pPr marL="0" indent="0">
              <a:buNone/>
            </a:pPr>
            <a:r>
              <a:rPr lang="es-AR" sz="2000" dirty="0">
                <a:latin typeface="Arial" panose="020B0604020202020204" pitchFamily="34" charset="0"/>
                <a:cs typeface="Arial" panose="020B0604020202020204" pitchFamily="34" charset="0"/>
              </a:rPr>
              <a:t> </a:t>
            </a:r>
          </a:p>
          <a:p>
            <a:pPr marL="0" indent="0">
              <a:buNone/>
            </a:pPr>
            <a:endParaRPr lang="es-AR" sz="2000" b="1" dirty="0"/>
          </a:p>
          <a:p>
            <a:pPr marL="0" indent="0">
              <a:buNone/>
            </a:pPr>
            <a:endParaRPr lang="es-AR" sz="2000" b="1" dirty="0"/>
          </a:p>
        </p:txBody>
      </p:sp>
    </p:spTree>
    <p:extLst>
      <p:ext uri="{BB962C8B-B14F-4D97-AF65-F5344CB8AC3E}">
        <p14:creationId xmlns:p14="http://schemas.microsoft.com/office/powerpoint/2010/main" val="672366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AR" sz="3200" dirty="0" smtClean="0">
                <a:latin typeface="Arial" panose="020B0604020202020204" pitchFamily="34" charset="0"/>
                <a:cs typeface="Arial" panose="020B0604020202020204" pitchFamily="34" charset="0"/>
              </a:rPr>
              <a:t>Res AFIP 4265 Declaración en Línea</a:t>
            </a:r>
            <a:endParaRPr lang="es-AR"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fontScale="92500" lnSpcReduction="20000"/>
          </a:bodyPr>
          <a:lstStyle/>
          <a:p>
            <a:pPr marL="0" indent="0">
              <a:buNone/>
            </a:pPr>
            <a:r>
              <a:rPr lang="es-AR" sz="2400" dirty="0" smtClean="0">
                <a:latin typeface="Arial" panose="020B0604020202020204" pitchFamily="34" charset="0"/>
                <a:cs typeface="Arial" panose="020B0604020202020204" pitchFamily="34" charset="0"/>
              </a:rPr>
              <a:t>Considerandos:</a:t>
            </a:r>
          </a:p>
          <a:p>
            <a:r>
              <a:rPr lang="es-AR" sz="2400" dirty="0" smtClean="0">
                <a:latin typeface="Arial" panose="020B0604020202020204" pitchFamily="34" charset="0"/>
                <a:cs typeface="Arial" panose="020B0604020202020204" pitchFamily="34" charset="0"/>
              </a:rPr>
              <a:t>Que esta Administración Federal tiene como objetivo, entre otros, incrementar y optimizar la aplicación de los servicios que brinda, a fin de facilitar a los contribuyentes y/o responsables el cumplimiento de sus obligaciones fiscales.</a:t>
            </a:r>
          </a:p>
          <a:p>
            <a:endParaRPr lang="es-AR" sz="2400" dirty="0" smtClean="0">
              <a:latin typeface="Arial" panose="020B0604020202020204" pitchFamily="34" charset="0"/>
              <a:cs typeface="Arial" panose="020B0604020202020204" pitchFamily="34" charset="0"/>
            </a:endParaRPr>
          </a:p>
          <a:p>
            <a:r>
              <a:rPr lang="es-AR" sz="2400" dirty="0" smtClean="0">
                <a:latin typeface="Arial" panose="020B0604020202020204" pitchFamily="34" charset="0"/>
                <a:cs typeface="Arial" panose="020B0604020202020204" pitchFamily="34" charset="0"/>
              </a:rPr>
              <a:t>Que el desarrollo del sistema “Declaración en línea”, permite ampliar el universo de los sujetos que deberán utilizarlo para el período devengado julio de 2018 y disponer su utilización obligatoria para la totalidad de los empleadores a partir del período devengado agosto de 2018.</a:t>
            </a:r>
          </a:p>
          <a:p>
            <a:endParaRPr lang="es-A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48571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39427"/>
          </a:xfrm>
        </p:spPr>
        <p:txBody>
          <a:bodyPr>
            <a:normAutofit fontScale="90000"/>
          </a:bodyPr>
          <a:lstStyle/>
          <a:p>
            <a:pPr algn="ctr"/>
            <a:r>
              <a:rPr lang="es-AR" sz="3600" b="1" dirty="0" smtClean="0">
                <a:latin typeface="Arial" panose="020B0604020202020204" pitchFamily="34" charset="0"/>
                <a:cs typeface="Arial" panose="020B0604020202020204" pitchFamily="34" charset="0"/>
              </a:rPr>
              <a:t>Contribuciones Patronales: Decreto 759/2018</a:t>
            </a:r>
            <a:endParaRPr lang="es-AR" sz="36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004552"/>
            <a:ext cx="10515600" cy="5383369"/>
          </a:xfrm>
        </p:spPr>
        <p:txBody>
          <a:bodyPr>
            <a:noAutofit/>
          </a:bodyPr>
          <a:lstStyle/>
          <a:p>
            <a:r>
              <a:rPr lang="es-AR" sz="2000" dirty="0">
                <a:latin typeface="Arial" panose="020B0604020202020204" pitchFamily="34" charset="0"/>
                <a:cs typeface="Arial" panose="020B0604020202020204" pitchFamily="34" charset="0"/>
              </a:rPr>
              <a:t>ARTÍCULO 1º.- Las alícuotas adicionales previstas en regímenes previsionales diferenciales o especiales deberán aplicarse sobre la base imponible que corresponda sin considerar la detracción regulada en el artículo 4° del Decreto N° 814 del 20 de junio de 2001 y sus modificaciones</a:t>
            </a:r>
            <a:r>
              <a:rPr lang="es-AR" sz="2000" dirty="0" smtClean="0">
                <a:latin typeface="Arial" panose="020B0604020202020204" pitchFamily="34" charset="0"/>
                <a:cs typeface="Arial" panose="020B0604020202020204" pitchFamily="34" charset="0"/>
              </a:rPr>
              <a:t>.</a:t>
            </a:r>
            <a:r>
              <a:rPr lang="es-AR" sz="2000" dirty="0">
                <a:latin typeface="Arial" panose="020B0604020202020204" pitchFamily="34" charset="0"/>
                <a:cs typeface="Arial" panose="020B0604020202020204" pitchFamily="34" charset="0"/>
              </a:rPr>
              <a:t> </a:t>
            </a:r>
          </a:p>
          <a:p>
            <a:r>
              <a:rPr lang="es-AR" sz="2000" dirty="0">
                <a:latin typeface="Arial" panose="020B0604020202020204" pitchFamily="34" charset="0"/>
                <a:cs typeface="Arial" panose="020B0604020202020204" pitchFamily="34" charset="0"/>
              </a:rPr>
              <a:t>ARTÍCULO 2º.- La SECRETARÍA DE SEGURIDAD SOCIAL del MINISTERIO DE TRABAJO, EMPLEO Y SEGURIDAD SOCIAL será la encargada de actualizar el importe a que se hace referencia en el primer párrafo del artículo 4° del Decreto N° 814/01 y sus modificaciones, en los términos allí indicados y de publicar el nuevo valor que deberá considerarse para la determinación de las contribuciones patronales que se devenguen desde el 1° de enero de cada año.</a:t>
            </a:r>
          </a:p>
          <a:p>
            <a:r>
              <a:rPr lang="es-AR" sz="2000" dirty="0">
                <a:latin typeface="Arial" panose="020B0604020202020204" pitchFamily="34" charset="0"/>
                <a:cs typeface="Arial" panose="020B0604020202020204" pitchFamily="34" charset="0"/>
              </a:rPr>
              <a:t>ARTÍCULO 3º.- La ADMINISTRACIÓN FEDERAL DE INGRESOS PÚBLICOS, entidad autárquica actuante en la órbita del MINISTERIO DE HACIENDA, dispondrá el modo de practicar la detracción establecida en el artículo 4° del Decreto N° 814/01 y sus modificaciones</a:t>
            </a:r>
            <a:r>
              <a:rPr lang="es-AR" sz="2000" dirty="0" smtClean="0">
                <a:latin typeface="Arial" panose="020B0604020202020204" pitchFamily="34" charset="0"/>
                <a:cs typeface="Arial" panose="020B0604020202020204" pitchFamily="34" charset="0"/>
              </a:rPr>
              <a:t>.</a:t>
            </a:r>
            <a:r>
              <a:rPr lang="es-AR" sz="2000" dirty="0">
                <a:latin typeface="Arial" panose="020B0604020202020204" pitchFamily="34" charset="0"/>
                <a:cs typeface="Arial" panose="020B0604020202020204" pitchFamily="34" charset="0"/>
              </a:rPr>
              <a:t> </a:t>
            </a:r>
          </a:p>
          <a:p>
            <a:pPr marL="0" indent="0">
              <a:buNone/>
            </a:pPr>
            <a:r>
              <a:rPr lang="es-AR" sz="2000" dirty="0">
                <a:latin typeface="Arial" panose="020B0604020202020204" pitchFamily="34" charset="0"/>
                <a:cs typeface="Arial" panose="020B0604020202020204" pitchFamily="34" charset="0"/>
              </a:rPr>
              <a:t>En aquellos casos en que, por cualquier motivo, corresponda aplicar la referida detracción en función de los días trabajados, se considerará que el mes es de TREINTA (30) días.</a:t>
            </a:r>
          </a:p>
          <a:p>
            <a:pPr marL="0" indent="0">
              <a:buNone/>
            </a:pPr>
            <a:endParaRPr lang="es-A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94524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AR" sz="3200" b="1" dirty="0">
                <a:latin typeface="Arial" panose="020B0604020202020204" pitchFamily="34" charset="0"/>
                <a:cs typeface="Arial" panose="020B0604020202020204" pitchFamily="34" charset="0"/>
              </a:rPr>
              <a:t>Contribuciones Patronales: Decreto 759/2018</a:t>
            </a:r>
            <a:endParaRPr lang="es-AR" sz="3200" dirty="0"/>
          </a:p>
        </p:txBody>
      </p:sp>
      <p:sp>
        <p:nvSpPr>
          <p:cNvPr id="3" name="Marcador de contenido 2"/>
          <p:cNvSpPr>
            <a:spLocks noGrp="1"/>
          </p:cNvSpPr>
          <p:nvPr>
            <p:ph idx="1"/>
          </p:nvPr>
        </p:nvSpPr>
        <p:spPr>
          <a:xfrm>
            <a:off x="1687132" y="1352282"/>
            <a:ext cx="9817480" cy="4558940"/>
          </a:xfrm>
        </p:spPr>
        <p:txBody>
          <a:bodyPr>
            <a:noAutofit/>
          </a:bodyPr>
          <a:lstStyle/>
          <a:p>
            <a:pPr marL="0" indent="0">
              <a:buNone/>
            </a:pPr>
            <a:r>
              <a:rPr lang="es-AR" sz="2000" dirty="0">
                <a:latin typeface="Arial" panose="020B0604020202020204" pitchFamily="34" charset="0"/>
                <a:cs typeface="Arial" panose="020B0604020202020204" pitchFamily="34" charset="0"/>
              </a:rPr>
              <a:t>Cuando se trate de contratos de trabajo a tiempo parcial a los que les resulte aplicable el artículo 92 ter de la Ley de Contrato de Trabajo N° 20.744 (</a:t>
            </a:r>
            <a:r>
              <a:rPr lang="es-AR" sz="2000" dirty="0" err="1">
                <a:latin typeface="Arial" panose="020B0604020202020204" pitchFamily="34" charset="0"/>
                <a:cs typeface="Arial" panose="020B0604020202020204" pitchFamily="34" charset="0"/>
              </a:rPr>
              <a:t>t.o</a:t>
            </a:r>
            <a:r>
              <a:rPr lang="es-AR" sz="2000" dirty="0">
                <a:latin typeface="Arial" panose="020B0604020202020204" pitchFamily="34" charset="0"/>
                <a:cs typeface="Arial" panose="020B0604020202020204" pitchFamily="34" charset="0"/>
              </a:rPr>
              <a:t>. 1976) y sus modificatorias, el monto de la citada detracción será proporcional al tiempo trabajado no pudiendo superar el equivalente a DOS TERCERAS (2/3) partes del importe que corresponda a un trabajador de jornada completa en la actividad</a:t>
            </a:r>
            <a:r>
              <a:rPr lang="es-AR" sz="2000" dirty="0" smtClean="0">
                <a:latin typeface="Arial" panose="020B0604020202020204" pitchFamily="34" charset="0"/>
                <a:cs typeface="Arial" panose="020B0604020202020204" pitchFamily="34" charset="0"/>
              </a:rPr>
              <a:t>.</a:t>
            </a:r>
          </a:p>
          <a:p>
            <a:pPr marL="0" indent="0">
              <a:buNone/>
            </a:pPr>
            <a:endParaRPr lang="es-AR" sz="2000" dirty="0">
              <a:latin typeface="Arial" panose="020B0604020202020204" pitchFamily="34" charset="0"/>
              <a:cs typeface="Arial" panose="020B0604020202020204" pitchFamily="34" charset="0"/>
            </a:endParaRPr>
          </a:p>
          <a:p>
            <a:r>
              <a:rPr lang="es-AR" sz="2000" dirty="0">
                <a:latin typeface="Arial" panose="020B0604020202020204" pitchFamily="34" charset="0"/>
                <a:cs typeface="Arial" panose="020B0604020202020204" pitchFamily="34" charset="0"/>
              </a:rPr>
              <a:t>ARTÍCULO 4º.- Las relaciones laborales reguladas por el Régimen de la Industria de la Construcción establecido por la Ley N° 22.250 su modificatoria y complementaria, se encontrarán comprendidas en las disposiciones del artículo 4° del Decreto N° 814/01 y sus modificaciones, resultando de aplicación lo previsto en el artículo 1° del presente decreto para el cálculo de los conceptos adicionales a los previstos en dicho decreto, por los que el empleador debe contribuir conforme a las normas específicas que regulan la actividad.</a:t>
            </a:r>
          </a:p>
          <a:p>
            <a:pPr marL="0" indent="0">
              <a:buNone/>
            </a:pPr>
            <a:r>
              <a:rPr lang="es-AR" sz="2000" dirty="0">
                <a:latin typeface="Arial" panose="020B0604020202020204" pitchFamily="34" charset="0"/>
                <a:cs typeface="Arial" panose="020B0604020202020204" pitchFamily="34" charset="0"/>
              </a:rPr>
              <a:t> </a:t>
            </a:r>
          </a:p>
          <a:p>
            <a:endParaRPr lang="es-A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97526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s-AR" sz="2800" dirty="0" smtClean="0">
                <a:latin typeface="Arial" panose="020B0604020202020204" pitchFamily="34" charset="0"/>
                <a:cs typeface="Arial" panose="020B0604020202020204" pitchFamily="34" charset="0"/>
              </a:rPr>
              <a:t/>
            </a:r>
            <a:br>
              <a:rPr lang="es-AR" sz="2800" dirty="0" smtClean="0">
                <a:latin typeface="Arial" panose="020B0604020202020204" pitchFamily="34" charset="0"/>
                <a:cs typeface="Arial" panose="020B0604020202020204" pitchFamily="34" charset="0"/>
              </a:rPr>
            </a:br>
            <a:r>
              <a:rPr lang="es-AR" sz="2800" dirty="0" smtClean="0">
                <a:latin typeface="Arial" panose="020B0604020202020204" pitchFamily="34" charset="0"/>
                <a:cs typeface="Arial" panose="020B0604020202020204" pitchFamily="34" charset="0"/>
              </a:rPr>
              <a:t>CONSULTA </a:t>
            </a:r>
            <a:r>
              <a:rPr lang="es-AR" sz="2800" dirty="0">
                <a:latin typeface="Arial" panose="020B0604020202020204" pitchFamily="34" charset="0"/>
                <a:cs typeface="Arial" panose="020B0604020202020204" pitchFamily="34" charset="0"/>
              </a:rPr>
              <a:t>SOBRE LOS CONTRATOS ENTRE EMPLEADORES Y LAS ASEGURADORAS DE RIESGOS DEL TRABAJO (ART)</a:t>
            </a:r>
            <a:br>
              <a:rPr lang="es-AR" sz="2800" dirty="0">
                <a:latin typeface="Arial" panose="020B0604020202020204" pitchFamily="34" charset="0"/>
                <a:cs typeface="Arial" panose="020B0604020202020204" pitchFamily="34" charset="0"/>
              </a:rPr>
            </a:br>
            <a:endParaRPr lang="es-AR" sz="28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725769" y="2446986"/>
            <a:ext cx="9778843" cy="4134118"/>
          </a:xfrm>
        </p:spPr>
        <p:txBody>
          <a:bodyPr>
            <a:normAutofit/>
          </a:bodyPr>
          <a:lstStyle/>
          <a:p>
            <a:r>
              <a:rPr lang="es-AR" sz="2000" dirty="0">
                <a:latin typeface="Arial" panose="020B0604020202020204" pitchFamily="34" charset="0"/>
                <a:cs typeface="Arial" panose="020B0604020202020204" pitchFamily="34" charset="0"/>
              </a:rPr>
              <a:t>La Superintendencia de Riesgos del Trabajo provee en su página web una práctica herramienta denominada </a:t>
            </a:r>
            <a:r>
              <a:rPr lang="es-AR" sz="2000" b="1" dirty="0">
                <a:latin typeface="Arial" panose="020B0604020202020204" pitchFamily="34" charset="0"/>
                <a:cs typeface="Arial" panose="020B0604020202020204" pitchFamily="34" charset="0"/>
              </a:rPr>
              <a:t>“Historial de Contratos”,</a:t>
            </a:r>
            <a:r>
              <a:rPr lang="es-AR" sz="2000" dirty="0">
                <a:latin typeface="Arial" panose="020B0604020202020204" pitchFamily="34" charset="0"/>
                <a:cs typeface="Arial" panose="020B0604020202020204" pitchFamily="34" charset="0"/>
              </a:rPr>
              <a:t> a través de la cual el empleador podrá conocer los antecedentes de los contratos suscriptos con las ART, el registro de contratos con cada aseguradora, las fechas en las que estuvo asegurado, la afiliación vigente y si existieron contratos extinguidos por falta de pago.</a:t>
            </a:r>
          </a:p>
          <a:p>
            <a:r>
              <a:rPr lang="es-AR" sz="2000" dirty="0">
                <a:latin typeface="Arial" panose="020B0604020202020204" pitchFamily="34" charset="0"/>
                <a:cs typeface="Arial" panose="020B0604020202020204" pitchFamily="34" charset="0"/>
              </a:rPr>
              <a:t>En tal sentido, aquellos contribuyentes que hayan sido intimados por el pago de cuotas omitidas por parte de la Superintendencia de Riesgos del Trabajo podrán consultar allí los períodos que figuran sin cobertura. </a:t>
            </a:r>
          </a:p>
          <a:p>
            <a:endParaRPr lang="es-A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798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AR" sz="3200" dirty="0" smtClean="0">
                <a:latin typeface="Arial" panose="020B0604020202020204" pitchFamily="34" charset="0"/>
                <a:cs typeface="Arial" panose="020B0604020202020204" pitchFamily="34" charset="0"/>
              </a:rPr>
              <a:t>Contribuciones Adicionales a los Regímenes Diferenciales de Jubilación</a:t>
            </a:r>
            <a:endParaRPr lang="es-AR"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fontScale="92500" lnSpcReduction="20000"/>
          </a:bodyPr>
          <a:lstStyle/>
          <a:p>
            <a:pPr marL="0" indent="0">
              <a:buNone/>
            </a:pPr>
            <a:r>
              <a:rPr lang="es-AR" sz="2400" b="1" dirty="0" smtClean="0">
                <a:latin typeface="Arial" panose="020B0604020202020204" pitchFamily="34" charset="0"/>
                <a:cs typeface="Arial" panose="020B0604020202020204" pitchFamily="34" charset="0"/>
              </a:rPr>
              <a:t>Decreto 633/2018  Julio 2018</a:t>
            </a:r>
          </a:p>
          <a:p>
            <a:pPr marL="0" indent="0">
              <a:buNone/>
            </a:pPr>
            <a:r>
              <a:rPr lang="es-AR" sz="2400" dirty="0" smtClean="0">
                <a:latin typeface="Arial" panose="020B0604020202020204" pitchFamily="34" charset="0"/>
                <a:cs typeface="Arial" panose="020B0604020202020204" pitchFamily="34" charset="0"/>
              </a:rPr>
              <a:t>Considerandos:</a:t>
            </a:r>
          </a:p>
          <a:p>
            <a:pPr marL="0" indent="0">
              <a:buNone/>
            </a:pPr>
            <a:r>
              <a:rPr lang="es-AR" sz="2400" dirty="0">
                <a:latin typeface="Arial" panose="020B0604020202020204" pitchFamily="34" charset="0"/>
                <a:cs typeface="Arial" panose="020B0604020202020204" pitchFamily="34" charset="0"/>
              </a:rPr>
              <a:t>COMISIÓN TÉCNICA PERMANENTE SOBRE REGÍMENES DIFERENCIALES como órgano consultivo encargado de analizar, asesorar, efectuar recomendaciones y resolver todas las cuestiones inherentes a los regímenes diferenciales.</a:t>
            </a:r>
          </a:p>
          <a:p>
            <a:pPr marL="0" indent="0">
              <a:buNone/>
            </a:pPr>
            <a:r>
              <a:rPr lang="es-AR" sz="2400" dirty="0">
                <a:latin typeface="Arial" panose="020B0604020202020204" pitchFamily="34" charset="0"/>
                <a:cs typeface="Arial" panose="020B0604020202020204" pitchFamily="34" charset="0"/>
              </a:rPr>
              <a:t>Que resulta necesario determinar la exigibilidad de las contribuciones patronales adicionales para los regímenes diferenciales y establecer que a partir del mes devengado inmediato posterior a la entrada en vigencia del mismo, aquellas serán las previstas en las respectivas normas vigentes.</a:t>
            </a:r>
          </a:p>
          <a:p>
            <a:pPr marL="0" indent="0">
              <a:buNone/>
            </a:pPr>
            <a:endParaRPr lang="es-AR" dirty="0"/>
          </a:p>
        </p:txBody>
      </p:sp>
    </p:spTree>
    <p:extLst>
      <p:ext uri="{BB962C8B-B14F-4D97-AF65-F5344CB8AC3E}">
        <p14:creationId xmlns:p14="http://schemas.microsoft.com/office/powerpoint/2010/main" val="2114468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AR" sz="3200" dirty="0">
                <a:latin typeface="Arial" panose="020B0604020202020204" pitchFamily="34" charset="0"/>
                <a:cs typeface="Arial" panose="020B0604020202020204" pitchFamily="34" charset="0"/>
              </a:rPr>
              <a:t>Contribuciones Adicionales a los Regímenes Diferenciales de Jubilación</a:t>
            </a:r>
            <a:endParaRPr lang="es-AR" sz="3200" dirty="0"/>
          </a:p>
        </p:txBody>
      </p:sp>
      <p:sp>
        <p:nvSpPr>
          <p:cNvPr id="3" name="Marcador de contenido 2"/>
          <p:cNvSpPr>
            <a:spLocks noGrp="1"/>
          </p:cNvSpPr>
          <p:nvPr>
            <p:ph idx="1"/>
          </p:nvPr>
        </p:nvSpPr>
        <p:spPr/>
        <p:txBody>
          <a:bodyPr>
            <a:normAutofit/>
          </a:bodyPr>
          <a:lstStyle/>
          <a:p>
            <a:r>
              <a:rPr lang="es-AR" sz="2000" dirty="0">
                <a:latin typeface="Arial" panose="020B0604020202020204" pitchFamily="34" charset="0"/>
                <a:cs typeface="Arial" panose="020B0604020202020204" pitchFamily="34" charset="0"/>
              </a:rPr>
              <a:t>Que específicamente, en relación a las cotizaciones adicionales, rige el artículo 20 del Decreto N° 688/76, por el que se suprimió los aportes diferenciales a cargo de los trabajadores en relación de dependencia </a:t>
            </a:r>
            <a:r>
              <a:rPr lang="es-AR" sz="2000" b="1" dirty="0">
                <a:latin typeface="Arial" panose="020B0604020202020204" pitchFamily="34" charset="0"/>
                <a:cs typeface="Arial" panose="020B0604020202020204" pitchFamily="34" charset="0"/>
              </a:rPr>
              <a:t>y se unificó en DOS (2) puntos las contribuciones adicionales a cargo de los empleadores</a:t>
            </a:r>
            <a:r>
              <a:rPr lang="es-AR" sz="2000" b="1" dirty="0" smtClean="0">
                <a:latin typeface="Arial" panose="020B0604020202020204" pitchFamily="34" charset="0"/>
                <a:cs typeface="Arial" panose="020B0604020202020204" pitchFamily="34" charset="0"/>
              </a:rPr>
              <a:t>.</a:t>
            </a:r>
          </a:p>
          <a:p>
            <a:r>
              <a:rPr lang="es-AR" sz="2000" dirty="0">
                <a:latin typeface="Arial" panose="020B0604020202020204" pitchFamily="34" charset="0"/>
                <a:cs typeface="Arial" panose="020B0604020202020204" pitchFamily="34" charset="0"/>
              </a:rPr>
              <a:t>Que cabe tener en consideración que estos regímenes, al contar con menores exigencias de edad y/o de servicios, generan un costo adicional que debe ser financiado adecuadamente, circunstancia que fue atendida por el legislador desde la creación misma de cada régimen.</a:t>
            </a:r>
          </a:p>
          <a:p>
            <a:endParaRPr lang="es-A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73824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AR" sz="3200" dirty="0" smtClean="0">
                <a:latin typeface="Arial" panose="020B0604020202020204" pitchFamily="34" charset="0"/>
                <a:cs typeface="Arial" panose="020B0604020202020204" pitchFamily="34" charset="0"/>
              </a:rPr>
              <a:t>Decreto 633/ 2018</a:t>
            </a:r>
            <a:endParaRPr lang="es-AR"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867995" y="1905000"/>
            <a:ext cx="8915400" cy="4508679"/>
          </a:xfrm>
        </p:spPr>
        <p:txBody>
          <a:bodyPr>
            <a:normAutofit/>
          </a:bodyPr>
          <a:lstStyle/>
          <a:p>
            <a:pPr marL="0" indent="0">
              <a:buNone/>
            </a:pPr>
            <a:r>
              <a:rPr lang="es-AR" sz="2000" dirty="0" smtClean="0">
                <a:latin typeface="Arial" panose="020B0604020202020204" pitchFamily="34" charset="0"/>
                <a:cs typeface="Arial" panose="020B0604020202020204" pitchFamily="34" charset="0"/>
              </a:rPr>
              <a:t>Otro tema:</a:t>
            </a:r>
          </a:p>
          <a:p>
            <a:r>
              <a:rPr lang="es-AR" sz="2000" dirty="0">
                <a:latin typeface="Arial" panose="020B0604020202020204" pitchFamily="34" charset="0"/>
                <a:cs typeface="Arial" panose="020B0604020202020204" pitchFamily="34" charset="0"/>
              </a:rPr>
              <a:t>Que, por otra parte, el artículo 103 de la Ley N° 20.744 (</a:t>
            </a:r>
            <a:r>
              <a:rPr lang="es-AR" sz="2000" dirty="0" err="1">
                <a:latin typeface="Arial" panose="020B0604020202020204" pitchFamily="34" charset="0"/>
                <a:cs typeface="Arial" panose="020B0604020202020204" pitchFamily="34" charset="0"/>
              </a:rPr>
              <a:t>t.o</a:t>
            </a:r>
            <a:r>
              <a:rPr lang="es-AR" sz="2000" dirty="0">
                <a:latin typeface="Arial" panose="020B0604020202020204" pitchFamily="34" charset="0"/>
                <a:cs typeface="Arial" panose="020B0604020202020204" pitchFamily="34" charset="0"/>
              </a:rPr>
              <a:t>. 1976) y sus modificatorias, define el término remuneración como la contraprestación que debe percibir el trabajador como consecuencia del contrato de trabajo.</a:t>
            </a:r>
          </a:p>
          <a:p>
            <a:r>
              <a:rPr lang="es-AR" sz="2000" dirty="0">
                <a:latin typeface="Arial" panose="020B0604020202020204" pitchFamily="34" charset="0"/>
                <a:cs typeface="Arial" panose="020B0604020202020204" pitchFamily="34" charset="0"/>
              </a:rPr>
              <a:t>Que de igual modo la Ley N° 24.241 y sus modificatorias, enumera en su artículo 6° los conceptos que deben considerarse como remuneración, y en su artículo 7°, específica los que se encuentran excluidos de la misma, a los fines de la seguridad social.</a:t>
            </a:r>
          </a:p>
          <a:p>
            <a:r>
              <a:rPr lang="es-AR" sz="2000" dirty="0">
                <a:latin typeface="Arial" panose="020B0604020202020204" pitchFamily="34" charset="0"/>
                <a:cs typeface="Arial" panose="020B0604020202020204" pitchFamily="34" charset="0"/>
              </a:rPr>
              <a:t>Que en la dinámica de la negociación colectiva se observa que en diversos convenios colectivos y acuerdos salariales se otorgó carácter no remunerativo a determinados conceptos, cuando éstos, por su naturaleza, revisten carácter remuneratorio.</a:t>
            </a:r>
          </a:p>
          <a:p>
            <a:endParaRPr lang="es-A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56141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AR" sz="3200" dirty="0" smtClean="0">
                <a:latin typeface="Arial" panose="020B0604020202020204" pitchFamily="34" charset="0"/>
                <a:cs typeface="Arial" panose="020B0604020202020204" pitchFamily="34" charset="0"/>
              </a:rPr>
              <a:t>Decreto 633/ 2018</a:t>
            </a:r>
            <a:endParaRPr lang="es-AR"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Autofit/>
          </a:bodyPr>
          <a:lstStyle/>
          <a:p>
            <a:pPr marL="0" indent="0">
              <a:buNone/>
            </a:pPr>
            <a:r>
              <a:rPr lang="es-AR" sz="2000" dirty="0" smtClean="0">
                <a:latin typeface="Arial" panose="020B0604020202020204" pitchFamily="34" charset="0"/>
                <a:cs typeface="Arial" panose="020B0604020202020204" pitchFamily="34" charset="0"/>
              </a:rPr>
              <a:t>Otro tema:</a:t>
            </a:r>
          </a:p>
          <a:p>
            <a:r>
              <a:rPr lang="es-AR" sz="2000" dirty="0">
                <a:latin typeface="Arial" panose="020B0604020202020204" pitchFamily="34" charset="0"/>
                <a:cs typeface="Arial" panose="020B0604020202020204" pitchFamily="34" charset="0"/>
              </a:rPr>
              <a:t>Que resulta necesario, en resguardo de los recursos genuinos destinados a la seguridad social y a fin de garantizar la sustentabilidad del régimen previsional, normalizar dichas prácticas convencionales, excluyéndose expresamente a determinados supuestos previstos en la Ley de Contrato de Trabajo N° 20.744 (</a:t>
            </a:r>
            <a:r>
              <a:rPr lang="es-AR" sz="2000" dirty="0" err="1">
                <a:latin typeface="Arial" panose="020B0604020202020204" pitchFamily="34" charset="0"/>
                <a:cs typeface="Arial" panose="020B0604020202020204" pitchFamily="34" charset="0"/>
              </a:rPr>
              <a:t>t.o</a:t>
            </a:r>
            <a:r>
              <a:rPr lang="es-AR" sz="2000" dirty="0">
                <a:latin typeface="Arial" panose="020B0604020202020204" pitchFamily="34" charset="0"/>
                <a:cs typeface="Arial" panose="020B0604020202020204" pitchFamily="34" charset="0"/>
              </a:rPr>
              <a:t>. 1976) y sus modificatorias, y a las situaciones en las que pudiese corresponder tal excepción, encuadradas en el Procedimiento Preventivo de Crisis de Empresas regulado por la Ley N° 24.013 y sus modificatorias, tendientes a la preservación del empleo en aquellas unidades productivas comprendidas en el mismo.</a:t>
            </a:r>
          </a:p>
          <a:p>
            <a:endParaRPr lang="es-AR" sz="2000" dirty="0"/>
          </a:p>
        </p:txBody>
      </p:sp>
    </p:spTree>
    <p:extLst>
      <p:ext uri="{BB962C8B-B14F-4D97-AF65-F5344CB8AC3E}">
        <p14:creationId xmlns:p14="http://schemas.microsoft.com/office/powerpoint/2010/main" val="5314142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AR" sz="3200" dirty="0" smtClean="0">
                <a:latin typeface="Arial" panose="020B0604020202020204" pitchFamily="34" charset="0"/>
                <a:cs typeface="Arial" panose="020B0604020202020204" pitchFamily="34" charset="0"/>
              </a:rPr>
              <a:t>Decreto 633/ 2018</a:t>
            </a:r>
            <a:endParaRPr lang="es-AR"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700011" y="1352283"/>
            <a:ext cx="10200068" cy="6980348"/>
          </a:xfrm>
        </p:spPr>
        <p:txBody>
          <a:bodyPr>
            <a:noAutofit/>
          </a:bodyPr>
          <a:lstStyle/>
          <a:p>
            <a:pPr marL="0" indent="0">
              <a:buNone/>
            </a:pPr>
            <a:r>
              <a:rPr lang="es-AR" sz="2000" b="1" dirty="0">
                <a:latin typeface="Arial" panose="020B0604020202020204" pitchFamily="34" charset="0"/>
                <a:cs typeface="Arial" panose="020B0604020202020204" pitchFamily="34" charset="0"/>
              </a:rPr>
              <a:t>Articulado:</a:t>
            </a:r>
          </a:p>
          <a:p>
            <a:r>
              <a:rPr lang="es-AR" sz="2000" b="1" dirty="0">
                <a:latin typeface="Arial" panose="020B0604020202020204" pitchFamily="34" charset="0"/>
                <a:cs typeface="Arial" panose="020B0604020202020204" pitchFamily="34" charset="0"/>
              </a:rPr>
              <a:t>ARTÍCULO 1º.- </a:t>
            </a:r>
            <a:r>
              <a:rPr lang="es-AR" sz="2000" b="1" dirty="0" err="1">
                <a:latin typeface="Arial" panose="020B0604020202020204" pitchFamily="34" charset="0"/>
                <a:cs typeface="Arial" panose="020B0604020202020204" pitchFamily="34" charset="0"/>
              </a:rPr>
              <a:t>Establécese</a:t>
            </a:r>
            <a:r>
              <a:rPr lang="es-AR" sz="2000" b="1" dirty="0">
                <a:latin typeface="Arial" panose="020B0604020202020204" pitchFamily="34" charset="0"/>
                <a:cs typeface="Arial" panose="020B0604020202020204" pitchFamily="34" charset="0"/>
              </a:rPr>
              <a:t> que a partir del mes devengado inmediato posterior a la entrada en vigencia del presente, las contribuciones patronales adicionales correspondientes a los regímenes diferenciales mantenidos por la Ley N° 24.241 y sus modificatorias serán las previstas en las respectivas normas vigentes</a:t>
            </a:r>
            <a:r>
              <a:rPr lang="es-AR" sz="2000" b="1" dirty="0" smtClean="0">
                <a:latin typeface="Arial" panose="020B0604020202020204" pitchFamily="34" charset="0"/>
                <a:cs typeface="Arial" panose="020B0604020202020204" pitchFamily="34" charset="0"/>
              </a:rPr>
              <a:t>.</a:t>
            </a:r>
            <a:endParaRPr lang="es-AR" sz="2000" dirty="0" smtClean="0">
              <a:latin typeface="Arial" panose="020B0604020202020204" pitchFamily="34" charset="0"/>
              <a:cs typeface="Arial" panose="020B0604020202020204" pitchFamily="34" charset="0"/>
            </a:endParaRPr>
          </a:p>
          <a:p>
            <a:r>
              <a:rPr lang="es-AR" sz="2000" b="1" dirty="0">
                <a:latin typeface="Arial" panose="020B0604020202020204" pitchFamily="34" charset="0"/>
                <a:cs typeface="Arial" panose="020B0604020202020204" pitchFamily="34" charset="0"/>
              </a:rPr>
              <a:t>ARTÍCULO 4°.- El MINISTERIO DE TRABAJO, EMPLEO Y SEGURIDAD SOCIAL no dará curso, ni homologará o registrará, en el marco del procedimiento de negociación colectiva previsto en la Ley N° 14.250 (</a:t>
            </a:r>
            <a:r>
              <a:rPr lang="es-AR" sz="2000" b="1" dirty="0" err="1">
                <a:latin typeface="Arial" panose="020B0604020202020204" pitchFamily="34" charset="0"/>
                <a:cs typeface="Arial" panose="020B0604020202020204" pitchFamily="34" charset="0"/>
              </a:rPr>
              <a:t>t.o</a:t>
            </a:r>
            <a:r>
              <a:rPr lang="es-AR" sz="2000" b="1" dirty="0">
                <a:latin typeface="Arial" panose="020B0604020202020204" pitchFamily="34" charset="0"/>
                <a:cs typeface="Arial" panose="020B0604020202020204" pitchFamily="34" charset="0"/>
              </a:rPr>
              <a:t>. 2004), aquellos convenios colectivos de trabajo y/o acuerdos con similares efectos que contengan sumas o conceptos de naturaleza salarial sobre los que las partes acuerden otorgarle carácter no remunerativo, con excepción de aquellos supuestos contemplados en los artículos 103 bis, 106 y 223 bis de la Ley de Contrato de Trabajo N° 20.744 (</a:t>
            </a:r>
            <a:r>
              <a:rPr lang="es-AR" sz="2000" b="1" dirty="0" err="1">
                <a:latin typeface="Arial" panose="020B0604020202020204" pitchFamily="34" charset="0"/>
                <a:cs typeface="Arial" panose="020B0604020202020204" pitchFamily="34" charset="0"/>
              </a:rPr>
              <a:t>t.o</a:t>
            </a:r>
            <a:r>
              <a:rPr lang="es-AR" sz="2000" b="1" dirty="0">
                <a:latin typeface="Arial" panose="020B0604020202020204" pitchFamily="34" charset="0"/>
                <a:cs typeface="Arial" panose="020B0604020202020204" pitchFamily="34" charset="0"/>
              </a:rPr>
              <a:t>. 1976) y sus modificatorias, y las situaciones en las que pudiese corresponder tal excepción, encuadradas en el procedimiento regulado por los artículos 98 a 105 (ambos inclusive), de la Ley N° 24.013 y sus modificatorias y normas reglamentarias</a:t>
            </a:r>
            <a:r>
              <a:rPr lang="es-AR" sz="2000" b="1" dirty="0" smtClean="0">
                <a:latin typeface="Arial" panose="020B0604020202020204" pitchFamily="34" charset="0"/>
                <a:cs typeface="Arial" panose="020B0604020202020204" pitchFamily="34" charset="0"/>
              </a:rPr>
              <a:t>.(</a:t>
            </a:r>
            <a:r>
              <a:rPr lang="es-AR" sz="2000" b="1" dirty="0" err="1" smtClean="0">
                <a:latin typeface="Arial" panose="020B0604020202020204" pitchFamily="34" charset="0"/>
                <a:cs typeface="Arial" panose="020B0604020202020204" pitchFamily="34" charset="0"/>
              </a:rPr>
              <a:t>proced</a:t>
            </a:r>
            <a:r>
              <a:rPr lang="es-AR" sz="2000" b="1" dirty="0" smtClean="0">
                <a:latin typeface="Arial" panose="020B0604020202020204" pitchFamily="34" charset="0"/>
                <a:cs typeface="Arial" panose="020B0604020202020204" pitchFamily="34" charset="0"/>
              </a:rPr>
              <a:t> crisis)</a:t>
            </a:r>
            <a:endParaRPr lang="es-AR" sz="2000" dirty="0">
              <a:latin typeface="Arial" panose="020B0604020202020204" pitchFamily="34" charset="0"/>
              <a:cs typeface="Arial" panose="020B0604020202020204" pitchFamily="34" charset="0"/>
            </a:endParaRPr>
          </a:p>
          <a:p>
            <a:endParaRPr lang="es-AR" sz="2000" dirty="0">
              <a:latin typeface="Arial" panose="020B0604020202020204" pitchFamily="34" charset="0"/>
              <a:cs typeface="Arial" panose="020B0604020202020204" pitchFamily="34" charset="0"/>
            </a:endParaRPr>
          </a:p>
          <a:p>
            <a:endParaRPr lang="es-A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687013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AR" sz="3200" dirty="0" smtClean="0">
                <a:latin typeface="Arial" panose="020B0604020202020204" pitchFamily="34" charset="0"/>
                <a:cs typeface="Arial" panose="020B0604020202020204" pitchFamily="34" charset="0"/>
              </a:rPr>
              <a:t>Res AFIP 4265 Declaración en Línea</a:t>
            </a:r>
            <a:endParaRPr lang="es-AR"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223493"/>
            <a:ext cx="10515600" cy="5215944"/>
          </a:xfrm>
        </p:spPr>
        <p:txBody>
          <a:bodyPr>
            <a:normAutofit fontScale="85000" lnSpcReduction="10000"/>
          </a:bodyPr>
          <a:lstStyle/>
          <a:p>
            <a:pPr marL="0" indent="0">
              <a:buNone/>
            </a:pPr>
            <a:r>
              <a:rPr lang="es-AR" sz="2400" dirty="0" smtClean="0">
                <a:latin typeface="Arial" panose="020B0604020202020204" pitchFamily="34" charset="0"/>
                <a:cs typeface="Arial" panose="020B0604020202020204" pitchFamily="34" charset="0"/>
              </a:rPr>
              <a:t>En el siguiente cuadro se indica, para cada período devengado desde la implementación del sistema informático “Declaración en línea”, la cantidad de trabajadores registrados que determinaba y determina la utilización obligatoria del mismo, salvo las excepciones que para cada período se hubieran contemplado:</a:t>
            </a:r>
          </a:p>
          <a:p>
            <a:pPr marL="0" indent="0">
              <a:buNone/>
            </a:pPr>
            <a:r>
              <a:rPr lang="es-AR" sz="2400" dirty="0" smtClean="0">
                <a:latin typeface="Arial" panose="020B0604020202020204" pitchFamily="34" charset="0"/>
                <a:cs typeface="Arial" panose="020B0604020202020204" pitchFamily="34" charset="0"/>
              </a:rPr>
              <a:t>PERÍODOS DEVENGADOS	                        TRABAJADORES REGISTRADOS</a:t>
            </a:r>
          </a:p>
          <a:p>
            <a:pPr marL="0" indent="0">
              <a:buNone/>
            </a:pPr>
            <a:r>
              <a:rPr lang="es-AR" sz="2400" dirty="0" smtClean="0">
                <a:latin typeface="Arial" panose="020B0604020202020204" pitchFamily="34" charset="0"/>
                <a:cs typeface="Arial" panose="020B0604020202020204" pitchFamily="34" charset="0"/>
              </a:rPr>
              <a:t>FEBRERO DE 2007 a JULIO DE 2012              	hasta DIEZ (10) trabajadores</a:t>
            </a:r>
          </a:p>
          <a:p>
            <a:pPr marL="0" indent="0">
              <a:buNone/>
            </a:pPr>
            <a:r>
              <a:rPr lang="es-AR" sz="2400" dirty="0" smtClean="0">
                <a:latin typeface="Arial" panose="020B0604020202020204" pitchFamily="34" charset="0"/>
                <a:cs typeface="Arial" panose="020B0604020202020204" pitchFamily="34" charset="0"/>
              </a:rPr>
              <a:t>AGOSTO DE 2012 a MARZO DE 2014    	hasta VEINTICINCO (25) trabajadores</a:t>
            </a:r>
          </a:p>
          <a:p>
            <a:pPr marL="0" indent="0">
              <a:buNone/>
            </a:pPr>
            <a:r>
              <a:rPr lang="es-AR" sz="2400" dirty="0" smtClean="0">
                <a:latin typeface="Arial" panose="020B0604020202020204" pitchFamily="34" charset="0"/>
                <a:cs typeface="Arial" panose="020B0604020202020204" pitchFamily="34" charset="0"/>
              </a:rPr>
              <a:t>ABRIL DE 2014 a MARZO DE 2015	             hasta CIEN (100) trabajadores</a:t>
            </a:r>
          </a:p>
          <a:p>
            <a:pPr marL="0" indent="0">
              <a:buNone/>
            </a:pPr>
            <a:r>
              <a:rPr lang="es-AR" sz="2400" dirty="0" smtClean="0">
                <a:latin typeface="Arial" panose="020B0604020202020204" pitchFamily="34" charset="0"/>
                <a:cs typeface="Arial" panose="020B0604020202020204" pitchFamily="34" charset="0"/>
              </a:rPr>
              <a:t>ABRIL DE 2015 a ABRIL DE 2016              	hasta DOSCIENTOS (200) trabajadores</a:t>
            </a:r>
          </a:p>
          <a:p>
            <a:pPr marL="0" indent="0">
              <a:buNone/>
            </a:pPr>
            <a:r>
              <a:rPr lang="es-AR" sz="2400" dirty="0" smtClean="0">
                <a:latin typeface="Arial" panose="020B0604020202020204" pitchFamily="34" charset="0"/>
                <a:cs typeface="Arial" panose="020B0604020202020204" pitchFamily="34" charset="0"/>
              </a:rPr>
              <a:t>MAYO DE 2016 a JULIO DE 2017	         hasta TRESCIENTOS (300) trabajadores</a:t>
            </a:r>
          </a:p>
          <a:p>
            <a:pPr marL="0" indent="0">
              <a:buNone/>
            </a:pPr>
            <a:r>
              <a:rPr lang="es-AR" sz="2400" dirty="0" smtClean="0">
                <a:latin typeface="Arial" panose="020B0604020202020204" pitchFamily="34" charset="0"/>
                <a:cs typeface="Arial" panose="020B0604020202020204" pitchFamily="34" charset="0"/>
              </a:rPr>
              <a:t>AGOSTO DE 2017 a NOVIEMBRE DE 2017 hasta CUATROCIENTOS (400) trabajadores</a:t>
            </a:r>
          </a:p>
          <a:p>
            <a:pPr marL="0" indent="0">
              <a:buNone/>
            </a:pPr>
            <a:r>
              <a:rPr lang="es-AR" sz="2400" dirty="0" smtClean="0">
                <a:latin typeface="Arial" panose="020B0604020202020204" pitchFamily="34" charset="0"/>
                <a:cs typeface="Arial" panose="020B0604020202020204" pitchFamily="34" charset="0"/>
              </a:rPr>
              <a:t>DICIEMBRE DE 2017 a JUNIO DE 2018	hasta SEISCIENTOS (600) trabajadores</a:t>
            </a:r>
          </a:p>
          <a:p>
            <a:pPr marL="0" indent="0">
              <a:buNone/>
            </a:pPr>
            <a:r>
              <a:rPr lang="es-AR" sz="2400" dirty="0" smtClean="0">
                <a:solidFill>
                  <a:srgbClr val="FF0000"/>
                </a:solidFill>
                <a:latin typeface="Arial" panose="020B0604020202020204" pitchFamily="34" charset="0"/>
                <a:cs typeface="Arial" panose="020B0604020202020204" pitchFamily="34" charset="0"/>
              </a:rPr>
              <a:t>JULIO DE 2018                                        	hasta DOS MIL (2.000) trabajadores</a:t>
            </a:r>
          </a:p>
          <a:p>
            <a:pPr marL="0" indent="0">
              <a:buNone/>
            </a:pPr>
            <a:r>
              <a:rPr lang="es-AR" sz="2400" dirty="0" smtClean="0">
                <a:solidFill>
                  <a:srgbClr val="FF0000"/>
                </a:solidFill>
                <a:latin typeface="Arial" panose="020B0604020202020204" pitchFamily="34" charset="0"/>
                <a:cs typeface="Arial" panose="020B0604020202020204" pitchFamily="34" charset="0"/>
              </a:rPr>
              <a:t>AGOSTO DE 2018 Y SIGUIENTES         Cualquiera sea la cantidad de trabajadores”</a:t>
            </a:r>
          </a:p>
          <a:p>
            <a:endParaRPr lang="es-A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1600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AR" sz="3200" dirty="0" smtClean="0">
                <a:latin typeface="Arial" panose="020B0604020202020204" pitchFamily="34" charset="0"/>
                <a:cs typeface="Arial" panose="020B0604020202020204" pitchFamily="34" charset="0"/>
              </a:rPr>
              <a:t>Res AFIP 4265 Declaración en Línea</a:t>
            </a:r>
            <a:endParaRPr lang="es-AR"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fontScale="92500" lnSpcReduction="20000"/>
          </a:bodyPr>
          <a:lstStyle/>
          <a:p>
            <a:r>
              <a:rPr lang="es-AR" sz="2400" dirty="0" smtClean="0">
                <a:latin typeface="Arial" panose="020B0604020202020204" pitchFamily="34" charset="0"/>
                <a:cs typeface="Arial" panose="020B0604020202020204" pitchFamily="34" charset="0"/>
              </a:rPr>
              <a:t>Los empleadores comprendidos en el Sistema Integrado Previsional Argentino (SIPA), cualquiera sea el número de trabajadores que registren, deberán confeccionar la declaración jurada determinativa y nominativa de sus obligaciones con destino a los subsistemas de la seguridad social, a través del sistema informático denominado “Declaración en línea”, disponible en el sitio “web” de este Organismo (</a:t>
            </a:r>
            <a:r>
              <a:rPr lang="es-AR" sz="2400" dirty="0" smtClean="0">
                <a:latin typeface="Arial" panose="020B0604020202020204" pitchFamily="34" charset="0"/>
                <a:cs typeface="Arial" panose="020B0604020202020204" pitchFamily="34" charset="0"/>
                <a:hlinkClick r:id="rId2"/>
              </a:rPr>
              <a:t>http://www.afip.gob.ar)</a:t>
            </a:r>
            <a:r>
              <a:rPr lang="es-AR" sz="2400" dirty="0" smtClean="0">
                <a:latin typeface="Arial" panose="020B0604020202020204" pitchFamily="34" charset="0"/>
                <a:cs typeface="Arial" panose="020B0604020202020204" pitchFamily="34" charset="0"/>
              </a:rPr>
              <a:t>.”</a:t>
            </a:r>
          </a:p>
          <a:p>
            <a:endParaRPr lang="es-AR" sz="2400" dirty="0">
              <a:latin typeface="Arial" panose="020B0604020202020204" pitchFamily="34" charset="0"/>
              <a:cs typeface="Arial" panose="020B0604020202020204" pitchFamily="34" charset="0"/>
            </a:endParaRPr>
          </a:p>
          <a:p>
            <a:r>
              <a:rPr lang="es-AR" sz="2400" dirty="0" smtClean="0">
                <a:latin typeface="Arial" panose="020B0604020202020204" pitchFamily="34" charset="0"/>
                <a:cs typeface="Arial" panose="020B0604020202020204" pitchFamily="34" charset="0"/>
              </a:rPr>
              <a:t>Quedan excluidos de la obligatoriedad de utilizar el servicio indicado en el artículo anterior, el Estado Nacional, sus reparticiones u organismos centralizados, descentralizados o autárquicos, siendo su uso optativo.”.</a:t>
            </a:r>
          </a:p>
          <a:p>
            <a:endParaRPr lang="es-AR" sz="2400" dirty="0" smtClean="0">
              <a:latin typeface="Arial" panose="020B0604020202020204" pitchFamily="34" charset="0"/>
              <a:cs typeface="Arial" panose="020B0604020202020204" pitchFamily="34" charset="0"/>
            </a:endParaRPr>
          </a:p>
          <a:p>
            <a:endParaRPr lang="es-A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985423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AR" sz="3200" dirty="0" smtClean="0">
                <a:latin typeface="Arial" panose="020B0604020202020204" pitchFamily="34" charset="0"/>
                <a:cs typeface="Arial" panose="020B0604020202020204" pitchFamily="34" charset="0"/>
              </a:rPr>
              <a:t>Resolución (CNEYPYSMVM) Nº 3/2018 </a:t>
            </a:r>
            <a:endParaRPr lang="es-AR"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906073" y="1287887"/>
            <a:ext cx="9598539" cy="5570113"/>
          </a:xfrm>
        </p:spPr>
        <p:txBody>
          <a:bodyPr>
            <a:noAutofit/>
          </a:bodyPr>
          <a:lstStyle/>
          <a:p>
            <a:r>
              <a:rPr lang="es-AR" sz="2400" dirty="0" smtClean="0">
                <a:latin typeface="Arial" panose="020B0604020202020204" pitchFamily="34" charset="0"/>
                <a:cs typeface="Arial" panose="020B0604020202020204" pitchFamily="34" charset="0"/>
              </a:rPr>
              <a:t>Se fija para todos los trabajadores comprendidos en el Régimen de Contrato de Trabajo aprobado por Ley N° 20.744 (</a:t>
            </a:r>
            <a:r>
              <a:rPr lang="es-AR" sz="2400" dirty="0" err="1" smtClean="0">
                <a:latin typeface="Arial" panose="020B0604020202020204" pitchFamily="34" charset="0"/>
                <a:cs typeface="Arial" panose="020B0604020202020204" pitchFamily="34" charset="0"/>
              </a:rPr>
              <a:t>t.o</a:t>
            </a:r>
            <a:r>
              <a:rPr lang="es-AR" sz="2400" dirty="0" smtClean="0">
                <a:latin typeface="Arial" panose="020B0604020202020204" pitchFamily="34" charset="0"/>
                <a:cs typeface="Arial" panose="020B0604020202020204" pitchFamily="34" charset="0"/>
              </a:rPr>
              <a:t>. 1976) y sus modificatorias, de la Administración Pública Nacional y de todas las entidades y organismos del Estado Nacional que actúe como empleador, un Salario Mínimo, Vital y Móvil, excluidas las asignaciones familiares, y de conformidad con lo normado en el artículo 140 de la Ley N° 24.013 y sus modificatorias.</a:t>
            </a:r>
          </a:p>
          <a:p>
            <a:r>
              <a:rPr lang="es-AR" sz="2400" dirty="0" smtClean="0">
                <a:latin typeface="Arial" panose="020B0604020202020204" pitchFamily="34" charset="0"/>
                <a:cs typeface="Arial" panose="020B0604020202020204" pitchFamily="34" charset="0"/>
              </a:rPr>
              <a:t>Para todos los trabajadores </a:t>
            </a:r>
            <a:r>
              <a:rPr lang="es-AR" sz="2400" dirty="0" err="1" smtClean="0">
                <a:latin typeface="Arial" panose="020B0604020202020204" pitchFamily="34" charset="0"/>
                <a:cs typeface="Arial" panose="020B0604020202020204" pitchFamily="34" charset="0"/>
              </a:rPr>
              <a:t>mensualizados</a:t>
            </a:r>
            <a:r>
              <a:rPr lang="es-AR" sz="2400" dirty="0" smtClean="0">
                <a:latin typeface="Arial" panose="020B0604020202020204" pitchFamily="34" charset="0"/>
                <a:cs typeface="Arial" panose="020B0604020202020204" pitchFamily="34" charset="0"/>
              </a:rPr>
              <a:t> que cumplen la jornada legal completa de trabajo, conforme el artículo 116 del Régimen de Contrato de Trabajo aprobado por la Ley N° 20.744 (</a:t>
            </a:r>
            <a:r>
              <a:rPr lang="es-AR" sz="2400" dirty="0" err="1" smtClean="0">
                <a:latin typeface="Arial" panose="020B0604020202020204" pitchFamily="34" charset="0"/>
                <a:cs typeface="Arial" panose="020B0604020202020204" pitchFamily="34" charset="0"/>
              </a:rPr>
              <a:t>t.o</a:t>
            </a:r>
            <a:r>
              <a:rPr lang="es-AR" sz="2400" dirty="0" smtClean="0">
                <a:latin typeface="Arial" panose="020B0604020202020204" pitchFamily="34" charset="0"/>
                <a:cs typeface="Arial" panose="020B0604020202020204" pitchFamily="34" charset="0"/>
              </a:rPr>
              <a:t>. 1976) y sus modificatorias, con excepción de las situaciones previstas en los artículos 92 ter y 198, primera parte, del mismo cuerpo legal, que lo percibirán en su debida proporción</a:t>
            </a:r>
            <a:endParaRPr lang="es-A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6613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AR" sz="3200" dirty="0" smtClean="0">
                <a:latin typeface="Arial" panose="020B0604020202020204" pitchFamily="34" charset="0"/>
                <a:cs typeface="Arial" panose="020B0604020202020204" pitchFamily="34" charset="0"/>
              </a:rPr>
              <a:t>Resolución (CNEYPYSMVM) Nº 3/2018 </a:t>
            </a:r>
            <a:endParaRPr lang="es-AR" sz="3200" dirty="0"/>
          </a:p>
        </p:txBody>
      </p:sp>
      <p:sp>
        <p:nvSpPr>
          <p:cNvPr id="3" name="Marcador de contenido 2"/>
          <p:cNvSpPr>
            <a:spLocks noGrp="1"/>
          </p:cNvSpPr>
          <p:nvPr>
            <p:ph idx="1"/>
          </p:nvPr>
        </p:nvSpPr>
        <p:spPr/>
        <p:txBody>
          <a:bodyPr>
            <a:normAutofit/>
          </a:bodyPr>
          <a:lstStyle/>
          <a:p>
            <a:r>
              <a:rPr lang="es-AR" sz="2000" b="1" dirty="0" smtClean="0">
                <a:latin typeface="Arial" panose="020B0604020202020204" pitchFamily="34" charset="0"/>
                <a:cs typeface="Arial" panose="020B0604020202020204" pitchFamily="34" charset="0"/>
              </a:rPr>
              <a:t>a. 01/09/2018: trabajadores </a:t>
            </a:r>
            <a:r>
              <a:rPr lang="es-AR" sz="2000" b="1" dirty="0" err="1" smtClean="0">
                <a:latin typeface="Arial" panose="020B0604020202020204" pitchFamily="34" charset="0"/>
                <a:cs typeface="Arial" panose="020B0604020202020204" pitchFamily="34" charset="0"/>
              </a:rPr>
              <a:t>mensualizados</a:t>
            </a:r>
            <a:r>
              <a:rPr lang="es-AR" sz="2000" b="1" dirty="0" smtClean="0">
                <a:latin typeface="Arial" panose="020B0604020202020204" pitchFamily="34" charset="0"/>
                <a:cs typeface="Arial" panose="020B0604020202020204" pitchFamily="34" charset="0"/>
              </a:rPr>
              <a:t> $ 10.700,00 y trabajadores </a:t>
            </a:r>
            <a:r>
              <a:rPr lang="es-AR" sz="2000" b="1" dirty="0" err="1" smtClean="0">
                <a:latin typeface="Arial" panose="020B0604020202020204" pitchFamily="34" charset="0"/>
                <a:cs typeface="Arial" panose="020B0604020202020204" pitchFamily="34" charset="0"/>
              </a:rPr>
              <a:t>jornalizados</a:t>
            </a:r>
            <a:r>
              <a:rPr lang="es-AR" sz="2000" b="1" dirty="0" smtClean="0">
                <a:latin typeface="Arial" panose="020B0604020202020204" pitchFamily="34" charset="0"/>
                <a:cs typeface="Arial" panose="020B0604020202020204" pitchFamily="34" charset="0"/>
              </a:rPr>
              <a:t> $ 53,50 por hora. </a:t>
            </a:r>
          </a:p>
          <a:p>
            <a:r>
              <a:rPr lang="es-AR" sz="2000" b="1" dirty="0" smtClean="0">
                <a:latin typeface="Arial" panose="020B0604020202020204" pitchFamily="34" charset="0"/>
                <a:cs typeface="Arial" panose="020B0604020202020204" pitchFamily="34" charset="0"/>
              </a:rPr>
              <a:t>b. 01/12/2018: trabajadores </a:t>
            </a:r>
            <a:r>
              <a:rPr lang="es-AR" sz="2000" b="1" dirty="0" err="1" smtClean="0">
                <a:latin typeface="Arial" panose="020B0604020202020204" pitchFamily="34" charset="0"/>
                <a:cs typeface="Arial" panose="020B0604020202020204" pitchFamily="34" charset="0"/>
              </a:rPr>
              <a:t>mensualizados</a:t>
            </a:r>
            <a:r>
              <a:rPr lang="es-AR" sz="2000" b="1" dirty="0" smtClean="0">
                <a:latin typeface="Arial" panose="020B0604020202020204" pitchFamily="34" charset="0"/>
                <a:cs typeface="Arial" panose="020B0604020202020204" pitchFamily="34" charset="0"/>
              </a:rPr>
              <a:t> $ 11.300,00 y trabajadores </a:t>
            </a:r>
            <a:r>
              <a:rPr lang="es-AR" sz="2000" b="1" dirty="0" err="1" smtClean="0">
                <a:latin typeface="Arial" panose="020B0604020202020204" pitchFamily="34" charset="0"/>
                <a:cs typeface="Arial" panose="020B0604020202020204" pitchFamily="34" charset="0"/>
              </a:rPr>
              <a:t>jornalizados</a:t>
            </a:r>
            <a:r>
              <a:rPr lang="es-AR" sz="2000" b="1" dirty="0" smtClean="0">
                <a:latin typeface="Arial" panose="020B0604020202020204" pitchFamily="34" charset="0"/>
                <a:cs typeface="Arial" panose="020B0604020202020204" pitchFamily="34" charset="0"/>
              </a:rPr>
              <a:t> $ 56,50 por hora. </a:t>
            </a:r>
          </a:p>
          <a:p>
            <a:r>
              <a:rPr lang="es-AR" sz="2000" b="1" dirty="0" smtClean="0">
                <a:latin typeface="Arial" panose="020B0604020202020204" pitchFamily="34" charset="0"/>
                <a:cs typeface="Arial" panose="020B0604020202020204" pitchFamily="34" charset="0"/>
              </a:rPr>
              <a:t>c. 01/03/2019: trabajadores </a:t>
            </a:r>
            <a:r>
              <a:rPr lang="es-AR" sz="2000" b="1" dirty="0" err="1" smtClean="0">
                <a:latin typeface="Arial" panose="020B0604020202020204" pitchFamily="34" charset="0"/>
                <a:cs typeface="Arial" panose="020B0604020202020204" pitchFamily="34" charset="0"/>
              </a:rPr>
              <a:t>mensualizados</a:t>
            </a:r>
            <a:r>
              <a:rPr lang="es-AR" sz="2000" b="1" dirty="0" smtClean="0">
                <a:latin typeface="Arial" panose="020B0604020202020204" pitchFamily="34" charset="0"/>
                <a:cs typeface="Arial" panose="020B0604020202020204" pitchFamily="34" charset="0"/>
              </a:rPr>
              <a:t> $ 11.900,00 y trabajadores </a:t>
            </a:r>
            <a:r>
              <a:rPr lang="es-AR" sz="2000" b="1" dirty="0" err="1" smtClean="0">
                <a:latin typeface="Arial" panose="020B0604020202020204" pitchFamily="34" charset="0"/>
                <a:cs typeface="Arial" panose="020B0604020202020204" pitchFamily="34" charset="0"/>
              </a:rPr>
              <a:t>jornalizados</a:t>
            </a:r>
            <a:r>
              <a:rPr lang="es-AR" sz="2000" b="1" dirty="0" smtClean="0">
                <a:latin typeface="Arial" panose="020B0604020202020204" pitchFamily="34" charset="0"/>
                <a:cs typeface="Arial" panose="020B0604020202020204" pitchFamily="34" charset="0"/>
              </a:rPr>
              <a:t> $ 59,50 por hora. </a:t>
            </a:r>
          </a:p>
          <a:p>
            <a:r>
              <a:rPr lang="es-AR" sz="2000" b="1" dirty="0" smtClean="0">
                <a:latin typeface="Arial" panose="020B0604020202020204" pitchFamily="34" charset="0"/>
                <a:cs typeface="Arial" panose="020B0604020202020204" pitchFamily="34" charset="0"/>
              </a:rPr>
              <a:t>d. 01/06/2019: trabajadores </a:t>
            </a:r>
            <a:r>
              <a:rPr lang="es-AR" sz="2000" b="1" dirty="0" err="1" smtClean="0">
                <a:latin typeface="Arial" panose="020B0604020202020204" pitchFamily="34" charset="0"/>
                <a:cs typeface="Arial" panose="020B0604020202020204" pitchFamily="34" charset="0"/>
              </a:rPr>
              <a:t>mensualizados</a:t>
            </a:r>
            <a:r>
              <a:rPr lang="es-AR" sz="2000" b="1" dirty="0" smtClean="0">
                <a:latin typeface="Arial" panose="020B0604020202020204" pitchFamily="34" charset="0"/>
                <a:cs typeface="Arial" panose="020B0604020202020204" pitchFamily="34" charset="0"/>
              </a:rPr>
              <a:t> $ 12.500,00 y trabajadores </a:t>
            </a:r>
            <a:r>
              <a:rPr lang="es-AR" sz="2000" b="1" dirty="0" err="1" smtClean="0">
                <a:latin typeface="Arial" panose="020B0604020202020204" pitchFamily="34" charset="0"/>
                <a:cs typeface="Arial" panose="020B0604020202020204" pitchFamily="34" charset="0"/>
              </a:rPr>
              <a:t>jornalizados</a:t>
            </a:r>
            <a:r>
              <a:rPr lang="es-AR" sz="2000" b="1" dirty="0" smtClean="0">
                <a:latin typeface="Arial" panose="020B0604020202020204" pitchFamily="34" charset="0"/>
                <a:cs typeface="Arial" panose="020B0604020202020204" pitchFamily="34" charset="0"/>
              </a:rPr>
              <a:t> $ 62,50 por hora. </a:t>
            </a:r>
          </a:p>
          <a:p>
            <a:pPr marL="0" indent="0">
              <a:buNone/>
            </a:pPr>
            <a:endParaRPr lang="es-AR"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0345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AR" sz="3200" dirty="0" smtClean="0">
                <a:latin typeface="Arial" panose="020B0604020202020204" pitchFamily="34" charset="0"/>
                <a:cs typeface="Arial" panose="020B0604020202020204" pitchFamily="34" charset="0"/>
              </a:rPr>
              <a:t>Resolución (CNEYPYSMVM) Nº 3/2018 </a:t>
            </a:r>
            <a:endParaRPr lang="es-AR"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lnSpcReduction="10000"/>
          </a:bodyPr>
          <a:lstStyle/>
          <a:p>
            <a:r>
              <a:rPr lang="es-AR" sz="2000" dirty="0" smtClean="0">
                <a:latin typeface="Arial" panose="020B0604020202020204" pitchFamily="34" charset="0"/>
                <a:cs typeface="Arial" panose="020B0604020202020204" pitchFamily="34" charset="0"/>
              </a:rPr>
              <a:t>Asimismo se incrementan los montos correspondientes al mínimo y máximo de la </a:t>
            </a:r>
            <a:r>
              <a:rPr lang="es-AR" sz="2000" b="1" dirty="0" smtClean="0">
                <a:latin typeface="Arial" panose="020B0604020202020204" pitchFamily="34" charset="0"/>
                <a:cs typeface="Arial" panose="020B0604020202020204" pitchFamily="34" charset="0"/>
              </a:rPr>
              <a:t>prestación por desempleo (</a:t>
            </a:r>
            <a:r>
              <a:rPr lang="es-AR" sz="2000" dirty="0" smtClean="0">
                <a:latin typeface="Arial" panose="020B0604020202020204" pitchFamily="34" charset="0"/>
                <a:cs typeface="Arial" panose="020B0604020202020204" pitchFamily="34" charset="0"/>
              </a:rPr>
              <a:t>artículo 135, inciso b) de la Ley N° 24.013 y sus modificatorias), fijándose las sumas siguientes: </a:t>
            </a:r>
          </a:p>
          <a:p>
            <a:r>
              <a:rPr lang="es-AR" sz="2000" dirty="0" smtClean="0">
                <a:latin typeface="Arial" panose="020B0604020202020204" pitchFamily="34" charset="0"/>
                <a:cs typeface="Arial" panose="020B0604020202020204" pitchFamily="34" charset="0"/>
              </a:rPr>
              <a:t>a. A partir del 1° de septiembre de 2018, en $ 2.488,85 y $ 3.982,17, respectivamente. </a:t>
            </a:r>
          </a:p>
          <a:p>
            <a:r>
              <a:rPr lang="es-AR" sz="2000" dirty="0" smtClean="0">
                <a:latin typeface="Arial" panose="020B0604020202020204" pitchFamily="34" charset="0"/>
                <a:cs typeface="Arial" panose="020B0604020202020204" pitchFamily="34" charset="0"/>
              </a:rPr>
              <a:t>b. A partir del 1° de diciembre de 2018, en $ 2.628,41 y $ 4.205,47, respectivamente. </a:t>
            </a:r>
          </a:p>
          <a:p>
            <a:r>
              <a:rPr lang="es-AR" sz="2000" dirty="0" smtClean="0">
                <a:latin typeface="Arial" panose="020B0604020202020204" pitchFamily="34" charset="0"/>
                <a:cs typeface="Arial" panose="020B0604020202020204" pitchFamily="34" charset="0"/>
              </a:rPr>
              <a:t>c. A partir del 1° de marzo de 2019, en $ 2.767,90 y $ 4.428,77, respectivamente. </a:t>
            </a:r>
          </a:p>
          <a:p>
            <a:r>
              <a:rPr lang="es-AR" sz="2000" dirty="0" smtClean="0">
                <a:latin typeface="Arial" panose="020B0604020202020204" pitchFamily="34" charset="0"/>
                <a:cs typeface="Arial" panose="020B0604020202020204" pitchFamily="34" charset="0"/>
              </a:rPr>
              <a:t>d. A partir del 1° de junio de 2019, en $ 2.907,53 y $ 4.652,06, respectivamente.</a:t>
            </a:r>
          </a:p>
          <a:p>
            <a:endParaRPr lang="es-AR" dirty="0" smtClean="0"/>
          </a:p>
          <a:p>
            <a:endParaRPr lang="es-AR" dirty="0"/>
          </a:p>
        </p:txBody>
      </p:sp>
    </p:spTree>
    <p:extLst>
      <p:ext uri="{BB962C8B-B14F-4D97-AF65-F5344CB8AC3E}">
        <p14:creationId xmlns:p14="http://schemas.microsoft.com/office/powerpoint/2010/main" val="3167592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922762"/>
          </a:xfrm>
        </p:spPr>
        <p:txBody>
          <a:bodyPr>
            <a:normAutofit fontScale="90000"/>
          </a:bodyPr>
          <a:lstStyle/>
          <a:p>
            <a:pPr algn="ctr"/>
            <a:r>
              <a:rPr lang="es-AR" dirty="0" smtClean="0"/>
              <a:t/>
            </a:r>
            <a:br>
              <a:rPr lang="es-AR" dirty="0" smtClean="0"/>
            </a:br>
            <a:r>
              <a:rPr lang="es-AR" dirty="0" smtClean="0"/>
              <a:t/>
            </a:r>
            <a:br>
              <a:rPr lang="es-AR" dirty="0" smtClean="0"/>
            </a:br>
            <a:r>
              <a:rPr lang="es-AR" sz="3600" dirty="0" smtClean="0">
                <a:latin typeface="Arial" panose="020B0604020202020204" pitchFamily="34" charset="0"/>
                <a:cs typeface="Arial" panose="020B0604020202020204" pitchFamily="34" charset="0"/>
              </a:rPr>
              <a:t>Resolución  SSS 10/2018</a:t>
            </a:r>
            <a:r>
              <a:rPr lang="es-AR" sz="3600" dirty="0">
                <a:latin typeface="Arial" panose="020B0604020202020204" pitchFamily="34" charset="0"/>
                <a:cs typeface="Arial" panose="020B0604020202020204" pitchFamily="34" charset="0"/>
              </a:rPr>
              <a:t/>
            </a:r>
            <a:br>
              <a:rPr lang="es-AR" sz="3600" dirty="0">
                <a:latin typeface="Arial" panose="020B0604020202020204" pitchFamily="34" charset="0"/>
                <a:cs typeface="Arial" panose="020B0604020202020204" pitchFamily="34" charset="0"/>
              </a:rPr>
            </a:br>
            <a:r>
              <a:rPr lang="es-AR" dirty="0"/>
              <a:t> </a:t>
            </a:r>
            <a:br>
              <a:rPr lang="es-AR" dirty="0"/>
            </a:br>
            <a:endParaRPr lang="es-AR" dirty="0"/>
          </a:p>
        </p:txBody>
      </p:sp>
      <p:sp>
        <p:nvSpPr>
          <p:cNvPr id="3" name="Marcador de contenido 2"/>
          <p:cNvSpPr>
            <a:spLocks noGrp="1"/>
          </p:cNvSpPr>
          <p:nvPr>
            <p:ph idx="1"/>
          </p:nvPr>
        </p:nvSpPr>
        <p:spPr>
          <a:xfrm>
            <a:off x="838200" y="1146220"/>
            <a:ext cx="10515600" cy="5030743"/>
          </a:xfrm>
        </p:spPr>
        <p:txBody>
          <a:bodyPr>
            <a:normAutofit lnSpcReduction="10000"/>
          </a:bodyPr>
          <a:lstStyle/>
          <a:p>
            <a:pPr marL="0" indent="0">
              <a:buNone/>
            </a:pPr>
            <a:r>
              <a:rPr lang="es-AR" sz="2400" dirty="0" smtClean="0">
                <a:latin typeface="Arial" panose="020B0604020202020204" pitchFamily="34" charset="0"/>
                <a:cs typeface="Arial" panose="020B0604020202020204" pitchFamily="34" charset="0"/>
              </a:rPr>
              <a:t>Considerando:</a:t>
            </a:r>
          </a:p>
          <a:p>
            <a:r>
              <a:rPr lang="es-AR" sz="2400" dirty="0">
                <a:latin typeface="Arial" panose="020B0604020202020204" pitchFamily="34" charset="0"/>
                <a:cs typeface="Arial" panose="020B0604020202020204" pitchFamily="34" charset="0"/>
              </a:rPr>
              <a:t>Que a partir del 1° </a:t>
            </a:r>
            <a:r>
              <a:rPr lang="es-AR" sz="2400" dirty="0" smtClean="0">
                <a:latin typeface="Arial" panose="020B0604020202020204" pitchFamily="34" charset="0"/>
                <a:cs typeface="Arial" panose="020B0604020202020204" pitchFamily="34" charset="0"/>
              </a:rPr>
              <a:t>de marzo de 2018 la movilidad se determinará </a:t>
            </a:r>
            <a:r>
              <a:rPr lang="es-AR" sz="2400" dirty="0">
                <a:latin typeface="Arial" panose="020B0604020202020204" pitchFamily="34" charset="0"/>
                <a:cs typeface="Arial" panose="020B0604020202020204" pitchFamily="34" charset="0"/>
              </a:rPr>
              <a:t>en un setenta por ciento (70%) por las variaciones del Nivel General del Índice de Precios al Consumidor Nacional elaborado por el Instituto Nacional de Estadística y Censos (INDEC) y en un treinta por ciento (30%) por el coeficiente que surja de la variación de la Remuneración Imponible Promedio de los Trabajadores Estables (RIPTE), conforme la fórmula que obra en el Anexo I de la Ley N° 27.426, y se aplicará trimestralmente en los meses de marzo, junio, septiembre y diciembre de cada año calendario.</a:t>
            </a:r>
          </a:p>
          <a:p>
            <a:pPr marL="0" indent="0">
              <a:buNone/>
            </a:pPr>
            <a:r>
              <a:rPr lang="es-AR" dirty="0" smtClean="0"/>
              <a:t>Articulado:</a:t>
            </a:r>
          </a:p>
          <a:p>
            <a:r>
              <a:rPr lang="es-AR" dirty="0"/>
              <a:t>Determínese que el valor de la movilidad prevista en el artículo 32 de la Ley Nº 24.241 y sus modificatorias, correspondiente al mes de SEPTIEMBRE de 2018, es de SEIS COMA SESENTA Y OCHO por ciento (</a:t>
            </a:r>
            <a:r>
              <a:rPr lang="es-AR" b="1" dirty="0"/>
              <a:t>6,68 %</a:t>
            </a:r>
            <a:r>
              <a:rPr lang="es-AR" dirty="0"/>
              <a:t>), conforme la fórmula obrante en el ANEXO I de la Ley N° 27.426</a:t>
            </a:r>
            <a:r>
              <a:rPr lang="es-AR" dirty="0" smtClean="0"/>
              <a:t>. Vigencia 1/9/18.</a:t>
            </a:r>
            <a:endParaRPr lang="es-AR" dirty="0"/>
          </a:p>
          <a:p>
            <a:endParaRPr lang="es-AR" dirty="0"/>
          </a:p>
        </p:txBody>
      </p:sp>
    </p:spTree>
    <p:extLst>
      <p:ext uri="{BB962C8B-B14F-4D97-AF65-F5344CB8AC3E}">
        <p14:creationId xmlns:p14="http://schemas.microsoft.com/office/powerpoint/2010/main" val="2984431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AR" sz="3200" dirty="0" smtClean="0">
                <a:latin typeface="Arial" panose="020B0604020202020204" pitchFamily="34" charset="0"/>
                <a:cs typeface="Arial" panose="020B0604020202020204" pitchFamily="34" charset="0"/>
              </a:rPr>
              <a:t>Asignaciones Familiares - Movilidad</a:t>
            </a:r>
            <a:endParaRPr lang="es-AR" sz="32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403797" y="1223493"/>
            <a:ext cx="10100815" cy="5473521"/>
          </a:xfrm>
        </p:spPr>
        <p:txBody>
          <a:bodyPr>
            <a:noAutofit/>
          </a:bodyPr>
          <a:lstStyle/>
          <a:p>
            <a:pPr marL="0" indent="0">
              <a:buNone/>
            </a:pPr>
            <a:r>
              <a:rPr lang="es-AR" sz="2200" dirty="0" smtClean="0">
                <a:latin typeface="Arial" panose="020B0604020202020204" pitchFamily="34" charset="0"/>
                <a:cs typeface="Arial" panose="020B0604020202020204" pitchFamily="34" charset="0"/>
              </a:rPr>
              <a:t>Por Ley 27160 – BO 17/07/2015 se establece que:</a:t>
            </a:r>
          </a:p>
          <a:p>
            <a:r>
              <a:rPr lang="es-AR" sz="2200" dirty="0" smtClean="0">
                <a:latin typeface="Arial" panose="020B0604020202020204" pitchFamily="34" charset="0"/>
                <a:cs typeface="Arial" panose="020B0604020202020204" pitchFamily="34" charset="0"/>
              </a:rPr>
              <a:t>Las </a:t>
            </a:r>
            <a:r>
              <a:rPr lang="es-AR" sz="2200" dirty="0">
                <a:latin typeface="Arial" panose="020B0604020202020204" pitchFamily="34" charset="0"/>
                <a:cs typeface="Arial" panose="020B0604020202020204" pitchFamily="34" charset="0"/>
              </a:rPr>
              <a:t>asignaciones familiares previstas en la </a:t>
            </a:r>
            <a:r>
              <a:rPr lang="es-AR" sz="2200" u="sng" dirty="0">
                <a:latin typeface="Arial" panose="020B0604020202020204" pitchFamily="34" charset="0"/>
                <a:cs typeface="Arial" panose="020B0604020202020204" pitchFamily="34" charset="0"/>
                <a:hlinkClick r:id="rId2"/>
              </a:rPr>
              <a:t>ley 24714</a:t>
            </a:r>
            <a:r>
              <a:rPr lang="es-AR" sz="2200" dirty="0">
                <a:latin typeface="Arial" panose="020B0604020202020204" pitchFamily="34" charset="0"/>
                <a:cs typeface="Arial" panose="020B0604020202020204" pitchFamily="34" charset="0"/>
              </a:rPr>
              <a:t>, con excepción de la asignación por maternidad, serán móviles. El cálculo del índice de movilidad se realizará conforme a lo previsto en el Anexo de la </a:t>
            </a:r>
            <a:r>
              <a:rPr lang="es-AR" sz="2200" u="sng" dirty="0">
                <a:latin typeface="Arial" panose="020B0604020202020204" pitchFamily="34" charset="0"/>
                <a:cs typeface="Arial" panose="020B0604020202020204" pitchFamily="34" charset="0"/>
                <a:hlinkClick r:id="rId3"/>
              </a:rPr>
              <a:t>ley 26417</a:t>
            </a:r>
            <a:r>
              <a:rPr lang="es-AR" sz="2200" dirty="0">
                <a:latin typeface="Arial" panose="020B0604020202020204" pitchFamily="34" charset="0"/>
                <a:cs typeface="Arial" panose="020B0604020202020204" pitchFamily="34" charset="0"/>
              </a:rPr>
              <a:t>, es decir de la misma manera que las jubilaciones. La movilidad se aplicará al monto de las asignaciones familiares y a la actualización de los rangos de ingresos del grupo familiar que determinan el cobro, en los casos en que corresponde su </a:t>
            </a:r>
            <a:r>
              <a:rPr lang="es-AR" sz="2200" dirty="0" smtClean="0">
                <a:latin typeface="Arial" panose="020B0604020202020204" pitchFamily="34" charset="0"/>
                <a:cs typeface="Arial" panose="020B0604020202020204" pitchFamily="34" charset="0"/>
              </a:rPr>
              <a:t>utilización.</a:t>
            </a:r>
          </a:p>
          <a:p>
            <a:r>
              <a:rPr lang="es-AR" sz="2200" dirty="0">
                <a:latin typeface="Arial" panose="020B0604020202020204" pitchFamily="34" charset="0"/>
                <a:cs typeface="Arial" panose="020B0604020202020204" pitchFamily="34" charset="0"/>
              </a:rPr>
              <a:t>El tope máximo de ingresos a tener en cuenta para determinar si un trabajador esta en condiciones de percibir las asignaciones se ajustará de acuerdo con la variación que se produzca en la ganancia no imponible y/o en las deducciones por cargas de familia según la Ley de Impuesto a las Ganancias. Por lo tanto, no podrá un mismo titular recibir prestaciones del régimen de asignaciones familiares y a la vez aplicar la deducción especial por hijo o cónyuge prevista en el Impuesto a las Ganancias.</a:t>
            </a:r>
          </a:p>
          <a:p>
            <a:pPr marL="0" indent="0">
              <a:buNone/>
            </a:pPr>
            <a:r>
              <a:rPr lang="es-AR" sz="2200" dirty="0">
                <a:latin typeface="Arial" panose="020B0604020202020204" pitchFamily="34" charset="0"/>
                <a:cs typeface="Arial" panose="020B0604020202020204" pitchFamily="34" charset="0"/>
              </a:rPr>
              <a:t> </a:t>
            </a:r>
          </a:p>
          <a:p>
            <a:endParaRPr lang="es-AR" sz="2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38019447"/>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338</TotalTime>
  <Words>2682</Words>
  <Application>Microsoft Office PowerPoint</Application>
  <PresentationFormat>Panorámica</PresentationFormat>
  <Paragraphs>152</Paragraphs>
  <Slides>27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27</vt:i4>
      </vt:variant>
    </vt:vector>
  </HeadingPairs>
  <TitlesOfParts>
    <vt:vector size="31" baseType="lpstr">
      <vt:lpstr>Arial</vt:lpstr>
      <vt:lpstr>Century Gothic</vt:lpstr>
      <vt:lpstr>Wingdings 3</vt:lpstr>
      <vt:lpstr>Espiral</vt:lpstr>
      <vt:lpstr>Novedades Laborales y de la Seguridad Social </vt:lpstr>
      <vt:lpstr>Res AFIP 4265 Declaración en Línea</vt:lpstr>
      <vt:lpstr>Res AFIP 4265 Declaración en Línea</vt:lpstr>
      <vt:lpstr>Res AFIP 4265 Declaración en Línea</vt:lpstr>
      <vt:lpstr>Resolución (CNEYPYSMVM) Nº 3/2018 </vt:lpstr>
      <vt:lpstr>Resolución (CNEYPYSMVM) Nº 3/2018 </vt:lpstr>
      <vt:lpstr>Resolución (CNEYPYSMVM) Nº 3/2018 </vt:lpstr>
      <vt:lpstr>  Resolución  SSS 10/2018   </vt:lpstr>
      <vt:lpstr>Asignaciones Familiares - Movilidad</vt:lpstr>
      <vt:lpstr>Asignaciones Familiares – Decreto 702/2018</vt:lpstr>
      <vt:lpstr>Asignaciones Familiares – Decreto 702/2018</vt:lpstr>
      <vt:lpstr>Asignaciones Familiares – Decreto 702/2018</vt:lpstr>
      <vt:lpstr>Asignaciones Familiares – Decreto 702/2018</vt:lpstr>
      <vt:lpstr>Asignaciones Familiares – Decreto 702/2018</vt:lpstr>
      <vt:lpstr>Asignaciones Familiares – Decreto 702/2018</vt:lpstr>
      <vt:lpstr>Asignaciones Familiares – Decreto 723/2018</vt:lpstr>
      <vt:lpstr>Asignaciones Familiares – Res ANSeS 125/2018</vt:lpstr>
      <vt:lpstr>Asignaciones Familiares – Res ANSeS 125/2018</vt:lpstr>
      <vt:lpstr> RESOLUCIÓN (CNTCP) 1/2018  </vt:lpstr>
      <vt:lpstr>Contribuciones Patronales: Decreto 759/2018</vt:lpstr>
      <vt:lpstr>Contribuciones Patronales: Decreto 759/2018</vt:lpstr>
      <vt:lpstr> CONSULTA SOBRE LOS CONTRATOS ENTRE EMPLEADORES Y LAS ASEGURADORAS DE RIESGOS DEL TRABAJO (ART) </vt:lpstr>
      <vt:lpstr>Contribuciones Adicionales a los Regímenes Diferenciales de Jubilación</vt:lpstr>
      <vt:lpstr>Contribuciones Adicionales a los Regímenes Diferenciales de Jubilación</vt:lpstr>
      <vt:lpstr>Decreto 633/ 2018</vt:lpstr>
      <vt:lpstr>Decreto 633/ 2018</vt:lpstr>
      <vt:lpstr>Decreto 633/ 2018</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 AFIP 4265 Declaración en Línea</dc:title>
  <dc:creator>Marta</dc:creator>
  <cp:lastModifiedBy>Marta</cp:lastModifiedBy>
  <cp:revision>54</cp:revision>
  <dcterms:created xsi:type="dcterms:W3CDTF">2018-08-24T14:39:25Z</dcterms:created>
  <dcterms:modified xsi:type="dcterms:W3CDTF">2018-08-26T21:06:59Z</dcterms:modified>
</cp:coreProperties>
</file>